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4" r:id="rId2"/>
    <p:sldId id="279" r:id="rId3"/>
    <p:sldId id="280" r:id="rId4"/>
    <p:sldId id="281" r:id="rId5"/>
    <p:sldId id="282" r:id="rId6"/>
    <p:sldId id="283" r:id="rId7"/>
    <p:sldId id="269" r:id="rId8"/>
    <p:sldId id="285" r:id="rId9"/>
    <p:sldId id="286" r:id="rId10"/>
    <p:sldId id="287" r:id="rId11"/>
    <p:sldId id="288" r:id="rId12"/>
    <p:sldId id="289" r:id="rId13"/>
    <p:sldId id="290" r:id="rId14"/>
    <p:sldId id="291" r:id="rId15"/>
    <p:sldId id="284" r:id="rId16"/>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2B93"/>
    <a:srgbClr val="EF6B26"/>
    <a:srgbClr val="4EA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12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0353D-791E-4320-8940-E5FA9B3CE676}" type="datetimeFigureOut">
              <a:rPr lang="es-PE" smtClean="0"/>
              <a:t>3/09/2026</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F27B8-BFF4-4C7A-8D2E-7572C8E7EF52}" type="slidenum">
              <a:rPr lang="es-PE" smtClean="0"/>
              <a:t>‹Nº›</a:t>
            </a:fld>
            <a:endParaRPr lang="es-PE"/>
          </a:p>
        </p:txBody>
      </p:sp>
    </p:spTree>
    <p:extLst>
      <p:ext uri="{BB962C8B-B14F-4D97-AF65-F5344CB8AC3E}">
        <p14:creationId xmlns:p14="http://schemas.microsoft.com/office/powerpoint/2010/main" val="1624734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AA70F9-41C9-4A3C-958F-5D8BEF62C6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8D2E55C8-872B-942E-3797-BE3207CCA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99012EFD-2251-7751-C45D-CB30D0305D82}"/>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5" name="Marcador de pie de página 4">
            <a:extLst>
              <a:ext uri="{FF2B5EF4-FFF2-40B4-BE49-F238E27FC236}">
                <a16:creationId xmlns:a16="http://schemas.microsoft.com/office/drawing/2014/main" id="{AE4496EE-791C-692F-868C-9E4F6099F4FC}"/>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31B371F8-6A5F-7255-BC5F-8AC71B73E574}"/>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227840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A7FF44-F472-F839-9EC5-B422508FEF9A}"/>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E9DCF5FD-604C-C216-CAAD-DD27DCC466A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81F73A11-7092-8AF7-BE8C-D1BF042DA6C7}"/>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5" name="Marcador de pie de página 4">
            <a:extLst>
              <a:ext uri="{FF2B5EF4-FFF2-40B4-BE49-F238E27FC236}">
                <a16:creationId xmlns:a16="http://schemas.microsoft.com/office/drawing/2014/main" id="{399A290F-1E45-25D5-A5A6-69A9DC7401FF}"/>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71F01255-5835-937C-EFAB-E0BF6D58BAE8}"/>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109023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DCF256-EFA4-FD24-23B5-57471591724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179C6B5F-A1F1-F764-DF90-B7F6E2B40B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ADCF797-1179-3F51-D4D0-D9EE0122CD14}"/>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5" name="Marcador de pie de página 4">
            <a:extLst>
              <a:ext uri="{FF2B5EF4-FFF2-40B4-BE49-F238E27FC236}">
                <a16:creationId xmlns:a16="http://schemas.microsoft.com/office/drawing/2014/main" id="{8AB0BF26-D12D-7F3E-59CE-B2C8572314E4}"/>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245335CD-A71D-B624-4B0A-5B8F69BA9E7E}"/>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2584479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38C4E4-9C9D-3384-6030-68B5A7689CA2}"/>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BD21DF05-8587-2524-4B7C-1F1A4FC2EF7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426AF0FF-E6A2-4D77-E06D-2B24BB55CC0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D7E5D10F-F157-1F9B-C40A-347750E2393B}"/>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6" name="Marcador de pie de página 5">
            <a:extLst>
              <a:ext uri="{FF2B5EF4-FFF2-40B4-BE49-F238E27FC236}">
                <a16:creationId xmlns:a16="http://schemas.microsoft.com/office/drawing/2014/main" id="{9B7C034A-5D14-4E4C-E0CC-5BB4BFB34117}"/>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42BF0690-CF83-A4A4-B664-75A162A8C41C}"/>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3034312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9697D0-8A26-6512-B499-5B4E82C012C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55A6CE24-7239-479B-FA82-FED65DF50B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DA2F044-78FD-5654-93B4-9A471E45171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8C4514FD-04E3-B374-49FC-E06212C399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75102E6-3ABB-81CF-E353-BF9D0913ED1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F79D1783-2517-2F29-DEE2-D0BCCA6C5052}"/>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8" name="Marcador de pie de página 7">
            <a:extLst>
              <a:ext uri="{FF2B5EF4-FFF2-40B4-BE49-F238E27FC236}">
                <a16:creationId xmlns:a16="http://schemas.microsoft.com/office/drawing/2014/main" id="{2CCE5D77-B152-8E1B-EF7B-1E9727BDBA71}"/>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20734520-7EAC-F305-7C65-6F24DCC570A7}"/>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149343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074005-0F9A-6207-2681-42146E367BA8}"/>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70443226-E097-745F-D974-1C71E96ADC98}"/>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4" name="Marcador de pie de página 3">
            <a:extLst>
              <a:ext uri="{FF2B5EF4-FFF2-40B4-BE49-F238E27FC236}">
                <a16:creationId xmlns:a16="http://schemas.microsoft.com/office/drawing/2014/main" id="{5802FDBD-4701-BF5A-48CA-1B090DCA1BCE}"/>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E01F8ECF-C4BE-1E5B-D4AF-A073C3AE498D}"/>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334028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AF28026-3539-080F-E21D-8CE97D8722FD}"/>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3" name="Marcador de pie de página 2">
            <a:extLst>
              <a:ext uri="{FF2B5EF4-FFF2-40B4-BE49-F238E27FC236}">
                <a16:creationId xmlns:a16="http://schemas.microsoft.com/office/drawing/2014/main" id="{E3B28A96-30F9-4BC2-39D0-AF567A491162}"/>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3E34F3A6-A689-A7D5-90A0-546A394B7A55}"/>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395254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438E4E-A9FF-C349-EA01-CADAAC422FC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8083D396-5303-E198-AF7E-730FD7BD13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3E883257-0C1A-7D11-154B-BD9B540FAE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50DBC7-6CCE-7B70-45AE-90F5D3CFBDFA}"/>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6" name="Marcador de pie de página 5">
            <a:extLst>
              <a:ext uri="{FF2B5EF4-FFF2-40B4-BE49-F238E27FC236}">
                <a16:creationId xmlns:a16="http://schemas.microsoft.com/office/drawing/2014/main" id="{4E74E103-099E-D381-A1D8-9F3204B0BCDA}"/>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9100D8FB-978D-C522-4932-D6602A6B6470}"/>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4222907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29530E-6C88-D7C7-A039-1B94952478E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DB634DED-183B-C9E5-9E34-F011A9FDFA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9361A034-B04B-D874-822D-8F7596827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8DB122-79B0-A2EF-BBC5-832A583B1DA7}"/>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6" name="Marcador de pie de página 5">
            <a:extLst>
              <a:ext uri="{FF2B5EF4-FFF2-40B4-BE49-F238E27FC236}">
                <a16:creationId xmlns:a16="http://schemas.microsoft.com/office/drawing/2014/main" id="{B38B2B9B-3E8B-67E8-3924-BC35264A5EC8}"/>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2E803CB8-E2F6-EB5A-B612-AA64C5594C8E}"/>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102830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6170FB-169A-9EF6-A36B-B4353005A1F4}"/>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70521C36-FC85-A363-D5F7-BB5C5378656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6B1F03E5-DF1D-A2C3-0588-39EA19CA13F1}"/>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5" name="Marcador de pie de página 4">
            <a:extLst>
              <a:ext uri="{FF2B5EF4-FFF2-40B4-BE49-F238E27FC236}">
                <a16:creationId xmlns:a16="http://schemas.microsoft.com/office/drawing/2014/main" id="{89A34BB7-0FBE-EC24-491A-65796E75547E}"/>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B737D598-B3BF-1BB0-7876-5A4A35E140B1}"/>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227316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3B36A39-DE75-E860-8D8D-38B9C2DD6D4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BAB3D4AA-6E24-5A9B-C73F-CCE8D387B15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668322DE-76F8-8CA2-D661-EF708FD9E5C0}"/>
              </a:ext>
            </a:extLst>
          </p:cNvPr>
          <p:cNvSpPr>
            <a:spLocks noGrp="1"/>
          </p:cNvSpPr>
          <p:nvPr>
            <p:ph type="dt" sz="half" idx="10"/>
          </p:nvPr>
        </p:nvSpPr>
        <p:spPr/>
        <p:txBody>
          <a:bodyPr/>
          <a:lstStyle/>
          <a:p>
            <a:fld id="{C34B6632-D988-43C4-808A-B51EF90CED38}" type="datetimeFigureOut">
              <a:rPr lang="es-PE" smtClean="0"/>
              <a:t>3/09/2026</a:t>
            </a:fld>
            <a:endParaRPr lang="es-PE"/>
          </a:p>
        </p:txBody>
      </p:sp>
      <p:sp>
        <p:nvSpPr>
          <p:cNvPr id="5" name="Marcador de pie de página 4">
            <a:extLst>
              <a:ext uri="{FF2B5EF4-FFF2-40B4-BE49-F238E27FC236}">
                <a16:creationId xmlns:a16="http://schemas.microsoft.com/office/drawing/2014/main" id="{C3132381-E5FD-F332-59AB-52C895CC7BF7}"/>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3EAB93C5-FF3B-4B9C-ECF8-A6DC0208F611}"/>
              </a:ext>
            </a:extLst>
          </p:cNvPr>
          <p:cNvSpPr>
            <a:spLocks noGrp="1"/>
          </p:cNvSpPr>
          <p:nvPr>
            <p:ph type="sldNum" sz="quarter" idx="12"/>
          </p:nvPr>
        </p:nvSpPr>
        <p:spPr/>
        <p:txBody>
          <a:bodyPr/>
          <a:lstStyle/>
          <a:p>
            <a:fld id="{6D367FD4-F695-4245-B15F-F6EADECFD3A5}" type="slidenum">
              <a:rPr lang="es-PE" smtClean="0"/>
              <a:t>‹Nº›</a:t>
            </a:fld>
            <a:endParaRPr lang="es-PE"/>
          </a:p>
        </p:txBody>
      </p:sp>
    </p:spTree>
    <p:extLst>
      <p:ext uri="{BB962C8B-B14F-4D97-AF65-F5344CB8AC3E}">
        <p14:creationId xmlns:p14="http://schemas.microsoft.com/office/powerpoint/2010/main" val="304661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8A2F16A-6C77-B183-DD69-F60828D1DB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995C0A0D-528E-C282-95B8-B748F01734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B54E30F7-F6A6-3A88-08B1-1874229C85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4B6632-D988-43C4-808A-B51EF90CED38}" type="datetimeFigureOut">
              <a:rPr lang="es-PE" smtClean="0"/>
              <a:t>3/09/2026</a:t>
            </a:fld>
            <a:endParaRPr lang="es-PE"/>
          </a:p>
        </p:txBody>
      </p:sp>
      <p:sp>
        <p:nvSpPr>
          <p:cNvPr id="5" name="Marcador de pie de página 4">
            <a:extLst>
              <a:ext uri="{FF2B5EF4-FFF2-40B4-BE49-F238E27FC236}">
                <a16:creationId xmlns:a16="http://schemas.microsoft.com/office/drawing/2014/main" id="{32B23882-0848-1F2E-6975-9D64A73AED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PE"/>
          </a:p>
        </p:txBody>
      </p:sp>
      <p:sp>
        <p:nvSpPr>
          <p:cNvPr id="6" name="Marcador de número de diapositiva 5">
            <a:extLst>
              <a:ext uri="{FF2B5EF4-FFF2-40B4-BE49-F238E27FC236}">
                <a16:creationId xmlns:a16="http://schemas.microsoft.com/office/drawing/2014/main" id="{D8C93408-7F64-5277-AE0C-ED3B5EF59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367FD4-F695-4245-B15F-F6EADECFD3A5}" type="slidenum">
              <a:rPr lang="es-PE" smtClean="0"/>
              <a:t>‹Nº›</a:t>
            </a:fld>
            <a:endParaRPr lang="es-PE"/>
          </a:p>
        </p:txBody>
      </p:sp>
    </p:spTree>
    <p:extLst>
      <p:ext uri="{BB962C8B-B14F-4D97-AF65-F5344CB8AC3E}">
        <p14:creationId xmlns:p14="http://schemas.microsoft.com/office/powerpoint/2010/main" val="206881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71DB427-4EC6-EDE1-49ED-D79681705817}"/>
              </a:ext>
            </a:extLst>
          </p:cNvPr>
          <p:cNvSpPr txBox="1"/>
          <p:nvPr/>
        </p:nvSpPr>
        <p:spPr>
          <a:xfrm>
            <a:off x="3563884" y="3429000"/>
            <a:ext cx="5064271" cy="461665"/>
          </a:xfrm>
          <a:prstGeom prst="rect">
            <a:avLst/>
          </a:prstGeom>
          <a:noFill/>
        </p:spPr>
        <p:txBody>
          <a:bodyPr wrap="none" rtlCol="0">
            <a:spAutoFit/>
          </a:bodyPr>
          <a:lstStyle/>
          <a:p>
            <a:pPr algn="ctr"/>
            <a:r>
              <a:rPr lang="es-ES" sz="2400" i="1" dirty="0"/>
              <a:t>Presentación de Negocio Profesional</a:t>
            </a:r>
            <a:endParaRPr lang="es-PE" sz="2400" i="1" dirty="0"/>
          </a:p>
        </p:txBody>
      </p:sp>
      <p:sp>
        <p:nvSpPr>
          <p:cNvPr id="2" name="CuadroTexto 1">
            <a:extLst>
              <a:ext uri="{FF2B5EF4-FFF2-40B4-BE49-F238E27FC236}">
                <a16:creationId xmlns:a16="http://schemas.microsoft.com/office/drawing/2014/main" id="{EA64B4FE-7E6B-9786-4C25-F7D8B7631655}"/>
              </a:ext>
            </a:extLst>
          </p:cNvPr>
          <p:cNvSpPr txBox="1"/>
          <p:nvPr/>
        </p:nvSpPr>
        <p:spPr>
          <a:xfrm>
            <a:off x="4931160" y="2844225"/>
            <a:ext cx="2329677" cy="584775"/>
          </a:xfrm>
          <a:prstGeom prst="rect">
            <a:avLst/>
          </a:prstGeom>
          <a:noFill/>
        </p:spPr>
        <p:txBody>
          <a:bodyPr wrap="none" rtlCol="0">
            <a:spAutoFit/>
          </a:bodyPr>
          <a:lstStyle/>
          <a:p>
            <a:pPr algn="ctr"/>
            <a:r>
              <a:rPr lang="es-ES" sz="3200" b="1" dirty="0"/>
              <a:t>MÓDULO 3:</a:t>
            </a:r>
            <a:endParaRPr lang="es-PE" sz="3200" b="1" u="sng" dirty="0"/>
          </a:p>
        </p:txBody>
      </p:sp>
    </p:spTree>
    <p:extLst>
      <p:ext uri="{BB962C8B-B14F-4D97-AF65-F5344CB8AC3E}">
        <p14:creationId xmlns:p14="http://schemas.microsoft.com/office/powerpoint/2010/main" val="5387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10;&#10;Descripción generada automáticamente con confianza media">
            <a:extLst>
              <a:ext uri="{FF2B5EF4-FFF2-40B4-BE49-F238E27FC236}">
                <a16:creationId xmlns:a16="http://schemas.microsoft.com/office/drawing/2014/main" id="{5CEA4603-A359-278A-7C2B-752C6E6B2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548" y="941560"/>
            <a:ext cx="5873529" cy="4974879"/>
          </a:xfrm>
          <a:prstGeom prst="rect">
            <a:avLst/>
          </a:prstGeom>
          <a:ln>
            <a:noFill/>
          </a:ln>
          <a:effectLst>
            <a:outerShdw blurRad="292100" dist="139700" dir="2700000" algn="tl" rotWithShape="0">
              <a:srgbClr val="333333">
                <a:alpha val="65000"/>
              </a:srgbClr>
            </a:outerShdw>
          </a:effectLst>
        </p:spPr>
      </p:pic>
      <p:sp>
        <p:nvSpPr>
          <p:cNvPr id="6" name="CuadroTexto 5">
            <a:extLst>
              <a:ext uri="{FF2B5EF4-FFF2-40B4-BE49-F238E27FC236}">
                <a16:creationId xmlns:a16="http://schemas.microsoft.com/office/drawing/2014/main" id="{B73DE842-C7B1-C35C-9E09-2FCC8D449189}"/>
              </a:ext>
            </a:extLst>
          </p:cNvPr>
          <p:cNvSpPr txBox="1"/>
          <p:nvPr/>
        </p:nvSpPr>
        <p:spPr>
          <a:xfrm>
            <a:off x="7133939" y="1338520"/>
            <a:ext cx="4579861" cy="584775"/>
          </a:xfrm>
          <a:prstGeom prst="rect">
            <a:avLst/>
          </a:prstGeom>
          <a:solidFill>
            <a:srgbClr val="0070C0"/>
          </a:solidFill>
        </p:spPr>
        <p:txBody>
          <a:bodyPr wrap="square" rtlCol="0">
            <a:spAutoFit/>
          </a:bodyPr>
          <a:lstStyle/>
          <a:p>
            <a:r>
              <a:rPr lang="es-ES" sz="3200" b="1" dirty="0">
                <a:solidFill>
                  <a:schemeClr val="bg1"/>
                </a:solidFill>
              </a:rPr>
              <a:t>¡Llegó el momento!</a:t>
            </a:r>
            <a:endParaRPr lang="es-PE" sz="3200" b="1" u="sng" dirty="0">
              <a:solidFill>
                <a:schemeClr val="bg1"/>
              </a:solidFill>
            </a:endParaRPr>
          </a:p>
        </p:txBody>
      </p:sp>
      <p:sp>
        <p:nvSpPr>
          <p:cNvPr id="7" name="CuadroTexto 6">
            <a:extLst>
              <a:ext uri="{FF2B5EF4-FFF2-40B4-BE49-F238E27FC236}">
                <a16:creationId xmlns:a16="http://schemas.microsoft.com/office/drawing/2014/main" id="{8EAB0E54-8C20-45C1-CD08-6CE21688B7C4}"/>
              </a:ext>
            </a:extLst>
          </p:cNvPr>
          <p:cNvSpPr txBox="1"/>
          <p:nvPr/>
        </p:nvSpPr>
        <p:spPr>
          <a:xfrm>
            <a:off x="7133939" y="2480651"/>
            <a:ext cx="4255320" cy="2585323"/>
          </a:xfrm>
          <a:prstGeom prst="rect">
            <a:avLst/>
          </a:prstGeom>
          <a:noFill/>
        </p:spPr>
        <p:txBody>
          <a:bodyPr wrap="square" rtlCol="0">
            <a:spAutoFit/>
          </a:bodyPr>
          <a:lstStyle/>
          <a:p>
            <a:r>
              <a:rPr lang="es-ES" dirty="0"/>
              <a:t>Llegó el momento de exponer al prospecto a la oportunidad de negocio que tendrá el potencial de transformar su vida para siempre.</a:t>
            </a:r>
          </a:p>
          <a:p>
            <a:endParaRPr lang="es-ES" dirty="0"/>
          </a:p>
          <a:p>
            <a:r>
              <a:rPr lang="es-ES" dirty="0"/>
              <a:t>Le estarás dando el vehículo de transformación física, financiera y emocional más poderoso. </a:t>
            </a:r>
            <a:endParaRPr lang="es-PE" dirty="0"/>
          </a:p>
          <a:p>
            <a:endParaRPr lang="es-PE" dirty="0"/>
          </a:p>
        </p:txBody>
      </p:sp>
    </p:spTree>
    <p:extLst>
      <p:ext uri="{BB962C8B-B14F-4D97-AF65-F5344CB8AC3E}">
        <p14:creationId xmlns:p14="http://schemas.microsoft.com/office/powerpoint/2010/main" val="229559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Diagrama&#10;&#10;Descripción generada automáticamente">
            <a:extLst>
              <a:ext uri="{FF2B5EF4-FFF2-40B4-BE49-F238E27FC236}">
                <a16:creationId xmlns:a16="http://schemas.microsoft.com/office/drawing/2014/main" id="{F0CB90BE-E6D4-4B8D-F5CF-92AAD2D515A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36450" y1="37400" x2="21150" y2="50650"/>
                        <a14:foregroundMark x1="21150" y1="50650" x2="30250" y2="51150"/>
                        <a14:foregroundMark x1="30250" y1="51150" x2="47150" y2="50650"/>
                        <a14:foregroundMark x1="47150" y1="50650" x2="27700" y2="48400"/>
                        <a14:foregroundMark x1="27700" y1="48400" x2="26350" y2="51100"/>
                        <a14:foregroundMark x1="31700" y1="43650" x2="36450" y2="43650"/>
                        <a14:foregroundMark x1="47700" y1="42900" x2="47700" y2="51500"/>
                        <a14:foregroundMark x1="47700" y1="51500" x2="47700" y2="51500"/>
                      </a14:backgroundRemoval>
                    </a14:imgEffect>
                  </a14:imgLayer>
                </a14:imgProps>
              </a:ext>
              <a:ext uri="{28A0092B-C50C-407E-A947-70E740481C1C}">
                <a14:useLocalDpi xmlns:a14="http://schemas.microsoft.com/office/drawing/2010/main" val="0"/>
              </a:ext>
            </a:extLst>
          </a:blip>
          <a:stretch>
            <a:fillRect/>
          </a:stretch>
        </p:blipFill>
        <p:spPr>
          <a:xfrm>
            <a:off x="6096000" y="444374"/>
            <a:ext cx="6096000" cy="6096000"/>
          </a:xfrm>
          <a:prstGeom prst="rect">
            <a:avLst/>
          </a:prstGeom>
        </p:spPr>
      </p:pic>
      <p:sp>
        <p:nvSpPr>
          <p:cNvPr id="6" name="CuadroTexto 5">
            <a:extLst>
              <a:ext uri="{FF2B5EF4-FFF2-40B4-BE49-F238E27FC236}">
                <a16:creationId xmlns:a16="http://schemas.microsoft.com/office/drawing/2014/main" id="{4B1DDE2A-F3D9-88D4-632C-4E5BAD21AD81}"/>
              </a:ext>
            </a:extLst>
          </p:cNvPr>
          <p:cNvSpPr txBox="1"/>
          <p:nvPr/>
        </p:nvSpPr>
        <p:spPr>
          <a:xfrm>
            <a:off x="1032250" y="1465268"/>
            <a:ext cx="4579861" cy="584775"/>
          </a:xfrm>
          <a:prstGeom prst="rect">
            <a:avLst/>
          </a:prstGeom>
          <a:solidFill>
            <a:srgbClr val="0070C0"/>
          </a:solidFill>
        </p:spPr>
        <p:txBody>
          <a:bodyPr wrap="square" rtlCol="0">
            <a:spAutoFit/>
          </a:bodyPr>
          <a:lstStyle/>
          <a:p>
            <a:r>
              <a:rPr lang="es-ES" sz="3200" b="1" dirty="0">
                <a:solidFill>
                  <a:schemeClr val="bg1"/>
                </a:solidFill>
              </a:rPr>
              <a:t>Recuérdalo bien</a:t>
            </a:r>
            <a:endParaRPr lang="es-PE" sz="3200" b="1" u="sng" dirty="0">
              <a:solidFill>
                <a:schemeClr val="bg1"/>
              </a:solidFill>
            </a:endParaRPr>
          </a:p>
        </p:txBody>
      </p:sp>
      <p:sp>
        <p:nvSpPr>
          <p:cNvPr id="7" name="CuadroTexto 6">
            <a:extLst>
              <a:ext uri="{FF2B5EF4-FFF2-40B4-BE49-F238E27FC236}">
                <a16:creationId xmlns:a16="http://schemas.microsoft.com/office/drawing/2014/main" id="{939F0822-287E-3515-F313-21F360E9360C}"/>
              </a:ext>
            </a:extLst>
          </p:cNvPr>
          <p:cNvSpPr txBox="1"/>
          <p:nvPr/>
        </p:nvSpPr>
        <p:spPr>
          <a:xfrm>
            <a:off x="1032250" y="2607399"/>
            <a:ext cx="5063750" cy="1754326"/>
          </a:xfrm>
          <a:prstGeom prst="rect">
            <a:avLst/>
          </a:prstGeom>
          <a:noFill/>
        </p:spPr>
        <p:txBody>
          <a:bodyPr wrap="square" rtlCol="0">
            <a:spAutoFit/>
          </a:bodyPr>
          <a:lstStyle/>
          <a:p>
            <a:r>
              <a:rPr lang="es-ES" dirty="0"/>
              <a:t>Recuerda, tu trabajo es exponer a la información, no convencer, no presionar, no motivar, no incomodar a nadie.</a:t>
            </a:r>
          </a:p>
          <a:p>
            <a:endParaRPr lang="es-ES" dirty="0"/>
          </a:p>
          <a:p>
            <a:r>
              <a:rPr lang="es-ES" dirty="0"/>
              <a:t>Recuerda: </a:t>
            </a:r>
            <a:r>
              <a:rPr lang="es-ES" b="1" i="1" dirty="0"/>
              <a:t>Buscamos personas que estén buscando.</a:t>
            </a:r>
            <a:r>
              <a:rPr lang="es-ES" dirty="0"/>
              <a:t> Tatúate ese lema en el corazón. </a:t>
            </a:r>
            <a:endParaRPr lang="es-PE" dirty="0"/>
          </a:p>
        </p:txBody>
      </p:sp>
    </p:spTree>
    <p:extLst>
      <p:ext uri="{BB962C8B-B14F-4D97-AF65-F5344CB8AC3E}">
        <p14:creationId xmlns:p14="http://schemas.microsoft.com/office/powerpoint/2010/main" val="257103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Mesa de madera&#10;&#10;Descripción generada automáticamente con confianza media">
            <a:extLst>
              <a:ext uri="{FF2B5EF4-FFF2-40B4-BE49-F238E27FC236}">
                <a16:creationId xmlns:a16="http://schemas.microsoft.com/office/drawing/2014/main" id="{6B10221A-C1C6-3BE9-CB04-4F979DABAF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435" y="851403"/>
            <a:ext cx="5155194" cy="5155194"/>
          </a:xfrm>
          <a:prstGeom prst="rect">
            <a:avLst/>
          </a:prstGeom>
          <a:ln>
            <a:noFill/>
          </a:ln>
          <a:effectLst>
            <a:outerShdw blurRad="292100" dist="139700" dir="2700000" algn="tl" rotWithShape="0">
              <a:srgbClr val="333333">
                <a:alpha val="65000"/>
              </a:srgbClr>
            </a:outerShdw>
          </a:effectLst>
        </p:spPr>
      </p:pic>
      <p:sp>
        <p:nvSpPr>
          <p:cNvPr id="6" name="CuadroTexto 5">
            <a:extLst>
              <a:ext uri="{FF2B5EF4-FFF2-40B4-BE49-F238E27FC236}">
                <a16:creationId xmlns:a16="http://schemas.microsoft.com/office/drawing/2014/main" id="{D1BF417B-5D36-0813-3DFA-FB933AD9D507}"/>
              </a:ext>
            </a:extLst>
          </p:cNvPr>
          <p:cNvSpPr txBox="1"/>
          <p:nvPr/>
        </p:nvSpPr>
        <p:spPr>
          <a:xfrm>
            <a:off x="6497373" y="851403"/>
            <a:ext cx="4579861" cy="584775"/>
          </a:xfrm>
          <a:prstGeom prst="rect">
            <a:avLst/>
          </a:prstGeom>
          <a:solidFill>
            <a:srgbClr val="0070C0"/>
          </a:solidFill>
        </p:spPr>
        <p:txBody>
          <a:bodyPr wrap="square" rtlCol="0">
            <a:spAutoFit/>
          </a:bodyPr>
          <a:lstStyle/>
          <a:p>
            <a:r>
              <a:rPr lang="es-ES" sz="3200" b="1" dirty="0">
                <a:solidFill>
                  <a:schemeClr val="bg1"/>
                </a:solidFill>
              </a:rPr>
              <a:t>¿Filtramos bien?</a:t>
            </a:r>
            <a:endParaRPr lang="es-PE" sz="3200" b="1" u="sng" dirty="0">
              <a:solidFill>
                <a:schemeClr val="bg1"/>
              </a:solidFill>
            </a:endParaRPr>
          </a:p>
        </p:txBody>
      </p:sp>
      <p:sp>
        <p:nvSpPr>
          <p:cNvPr id="7" name="CuadroTexto 6">
            <a:extLst>
              <a:ext uri="{FF2B5EF4-FFF2-40B4-BE49-F238E27FC236}">
                <a16:creationId xmlns:a16="http://schemas.microsoft.com/office/drawing/2014/main" id="{8877841F-2CA6-5DBC-6A96-4ABD8475DE82}"/>
              </a:ext>
            </a:extLst>
          </p:cNvPr>
          <p:cNvSpPr txBox="1"/>
          <p:nvPr/>
        </p:nvSpPr>
        <p:spPr>
          <a:xfrm>
            <a:off x="6497373" y="1759280"/>
            <a:ext cx="5063750" cy="4247317"/>
          </a:xfrm>
          <a:prstGeom prst="rect">
            <a:avLst/>
          </a:prstGeom>
          <a:noFill/>
        </p:spPr>
        <p:txBody>
          <a:bodyPr wrap="square" rtlCol="0">
            <a:spAutoFit/>
          </a:bodyPr>
          <a:lstStyle/>
          <a:p>
            <a:r>
              <a:rPr lang="es-ES" dirty="0"/>
              <a:t>No le presentamos el negocio a NADIE que no quiera escucharnos, que no tenga un deseo de ganar más dinero y que tenga intenciones de emprender.</a:t>
            </a:r>
          </a:p>
          <a:p>
            <a:endParaRPr lang="es-ES" dirty="0"/>
          </a:p>
          <a:p>
            <a:r>
              <a:rPr lang="es-ES" dirty="0"/>
              <a:t>Cuando el filtro ha sido bien hecho, la presentación es </a:t>
            </a:r>
            <a:r>
              <a:rPr lang="es-ES" b="1" i="1" dirty="0"/>
              <a:t>poderosa, divertida y conectada</a:t>
            </a:r>
            <a:r>
              <a:rPr lang="es-ES" dirty="0"/>
              <a:t>. Cuando el filtro está mal hecho y la persona siente que nos hace un favor por escucharnos, no quiere emprender, no quiere invertir ni dinero, ni tiempo, ni nada, entonces estaríamos perdiendo el tiempo en esta presentación y más vale </a:t>
            </a:r>
            <a:r>
              <a:rPr lang="es-ES" b="1" dirty="0"/>
              <a:t>no hacerla</a:t>
            </a:r>
            <a:r>
              <a:rPr lang="es-ES" dirty="0"/>
              <a:t>.</a:t>
            </a:r>
          </a:p>
          <a:p>
            <a:endParaRPr lang="es-ES" dirty="0"/>
          </a:p>
          <a:p>
            <a:r>
              <a:rPr lang="es-ES" dirty="0"/>
              <a:t>No pierdas tu tiempo con esas personas</a:t>
            </a:r>
            <a:endParaRPr lang="es-PE" dirty="0"/>
          </a:p>
        </p:txBody>
      </p:sp>
    </p:spTree>
    <p:extLst>
      <p:ext uri="{BB962C8B-B14F-4D97-AF65-F5344CB8AC3E}">
        <p14:creationId xmlns:p14="http://schemas.microsoft.com/office/powerpoint/2010/main" val="225164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wipe(left)">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057DEB7-AB30-0B9E-9299-1AD8231F8EFC}"/>
              </a:ext>
            </a:extLst>
          </p:cNvPr>
          <p:cNvSpPr txBox="1"/>
          <p:nvPr/>
        </p:nvSpPr>
        <p:spPr>
          <a:xfrm>
            <a:off x="2240150" y="612568"/>
            <a:ext cx="7711699" cy="584775"/>
          </a:xfrm>
          <a:prstGeom prst="rect">
            <a:avLst/>
          </a:prstGeom>
          <a:noFill/>
        </p:spPr>
        <p:txBody>
          <a:bodyPr wrap="square" rtlCol="0">
            <a:spAutoFit/>
          </a:bodyPr>
          <a:lstStyle/>
          <a:p>
            <a:pPr algn="ctr"/>
            <a:r>
              <a:rPr lang="es-ES" sz="3200" b="1" dirty="0">
                <a:solidFill>
                  <a:srgbClr val="0070C0"/>
                </a:solidFill>
              </a:rPr>
              <a:t>PRESENTACIÓN EN 3 SIMPLES PASOS</a:t>
            </a:r>
            <a:endParaRPr lang="es-PE" sz="3200" b="1" u="sng" dirty="0">
              <a:solidFill>
                <a:srgbClr val="0070C0"/>
              </a:solidFill>
            </a:endParaRPr>
          </a:p>
        </p:txBody>
      </p:sp>
      <p:sp>
        <p:nvSpPr>
          <p:cNvPr id="5" name="Rectángulo 4">
            <a:extLst>
              <a:ext uri="{FF2B5EF4-FFF2-40B4-BE49-F238E27FC236}">
                <a16:creationId xmlns:a16="http://schemas.microsoft.com/office/drawing/2014/main" id="{3BEA05EA-9455-7F04-91FD-401266F12910}"/>
              </a:ext>
            </a:extLst>
          </p:cNvPr>
          <p:cNvSpPr/>
          <p:nvPr/>
        </p:nvSpPr>
        <p:spPr>
          <a:xfrm>
            <a:off x="4633866" y="1822011"/>
            <a:ext cx="2924269"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1. Identificar INTERESES</a:t>
            </a:r>
            <a:endParaRPr lang="es-PE" dirty="0"/>
          </a:p>
        </p:txBody>
      </p:sp>
      <p:sp>
        <p:nvSpPr>
          <p:cNvPr id="6" name="Rectángulo 5">
            <a:extLst>
              <a:ext uri="{FF2B5EF4-FFF2-40B4-BE49-F238E27FC236}">
                <a16:creationId xmlns:a16="http://schemas.microsoft.com/office/drawing/2014/main" id="{684BBDCA-18DB-1725-3FD7-57028133ACD1}"/>
              </a:ext>
            </a:extLst>
          </p:cNvPr>
          <p:cNvSpPr/>
          <p:nvPr/>
        </p:nvSpPr>
        <p:spPr>
          <a:xfrm>
            <a:off x="4633865" y="5035990"/>
            <a:ext cx="2924269"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3. Contar HISTORIAS</a:t>
            </a:r>
            <a:endParaRPr lang="es-PE" dirty="0"/>
          </a:p>
        </p:txBody>
      </p:sp>
      <p:sp>
        <p:nvSpPr>
          <p:cNvPr id="7" name="Rectángulo 6">
            <a:extLst>
              <a:ext uri="{FF2B5EF4-FFF2-40B4-BE49-F238E27FC236}">
                <a16:creationId xmlns:a16="http://schemas.microsoft.com/office/drawing/2014/main" id="{F569E8A3-0938-C366-EAE5-6ECD3974634F}"/>
              </a:ext>
            </a:extLst>
          </p:cNvPr>
          <p:cNvSpPr/>
          <p:nvPr/>
        </p:nvSpPr>
        <p:spPr>
          <a:xfrm>
            <a:off x="4633864" y="3429000"/>
            <a:ext cx="2924269"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2. Usar la HERRAMIENTA</a:t>
            </a:r>
            <a:endParaRPr lang="es-PE" dirty="0"/>
          </a:p>
        </p:txBody>
      </p:sp>
      <p:sp>
        <p:nvSpPr>
          <p:cNvPr id="8" name="Flecha: hacia abajo 7">
            <a:extLst>
              <a:ext uri="{FF2B5EF4-FFF2-40B4-BE49-F238E27FC236}">
                <a16:creationId xmlns:a16="http://schemas.microsoft.com/office/drawing/2014/main" id="{BCF96482-908B-F522-675D-40B4A46264F6}"/>
              </a:ext>
            </a:extLst>
          </p:cNvPr>
          <p:cNvSpPr/>
          <p:nvPr/>
        </p:nvSpPr>
        <p:spPr>
          <a:xfrm>
            <a:off x="5703683" y="2725094"/>
            <a:ext cx="778598" cy="452674"/>
          </a:xfrm>
          <a:prstGeom prst="downArrow">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s-PE"/>
          </a:p>
        </p:txBody>
      </p:sp>
      <p:sp>
        <p:nvSpPr>
          <p:cNvPr id="10" name="Flecha: hacia abajo 9">
            <a:extLst>
              <a:ext uri="{FF2B5EF4-FFF2-40B4-BE49-F238E27FC236}">
                <a16:creationId xmlns:a16="http://schemas.microsoft.com/office/drawing/2014/main" id="{1B26BE7F-202D-7D02-E6DB-0F9B163E3C2D}"/>
              </a:ext>
            </a:extLst>
          </p:cNvPr>
          <p:cNvSpPr/>
          <p:nvPr/>
        </p:nvSpPr>
        <p:spPr>
          <a:xfrm>
            <a:off x="5703683" y="4377349"/>
            <a:ext cx="778598" cy="452674"/>
          </a:xfrm>
          <a:prstGeom prst="downArrow">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110274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111F2-7DBC-A00E-F563-EE107F42F3A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A81293AB-CA48-F768-EFE9-2A6EAB9E7633}"/>
              </a:ext>
            </a:extLst>
          </p:cNvPr>
          <p:cNvSpPr txBox="1"/>
          <p:nvPr/>
        </p:nvSpPr>
        <p:spPr>
          <a:xfrm>
            <a:off x="2240150" y="612568"/>
            <a:ext cx="7711699" cy="584775"/>
          </a:xfrm>
          <a:prstGeom prst="rect">
            <a:avLst/>
          </a:prstGeom>
          <a:noFill/>
        </p:spPr>
        <p:txBody>
          <a:bodyPr wrap="square" rtlCol="0">
            <a:spAutoFit/>
          </a:bodyPr>
          <a:lstStyle/>
          <a:p>
            <a:pPr algn="ctr"/>
            <a:r>
              <a:rPr lang="es-ES" sz="3200" b="1" dirty="0">
                <a:solidFill>
                  <a:srgbClr val="0070C0"/>
                </a:solidFill>
              </a:rPr>
              <a:t>PRESENTACIÓN EN 3 SIMPLES PASOS</a:t>
            </a:r>
            <a:endParaRPr lang="es-PE" sz="3200" b="1" u="sng" dirty="0">
              <a:solidFill>
                <a:srgbClr val="0070C0"/>
              </a:solidFill>
            </a:endParaRPr>
          </a:p>
        </p:txBody>
      </p:sp>
      <p:sp>
        <p:nvSpPr>
          <p:cNvPr id="5" name="Rectángulo 4">
            <a:extLst>
              <a:ext uri="{FF2B5EF4-FFF2-40B4-BE49-F238E27FC236}">
                <a16:creationId xmlns:a16="http://schemas.microsoft.com/office/drawing/2014/main" id="{D97BFCEA-2D50-F0A1-7D6D-5E2C14B5C876}"/>
              </a:ext>
            </a:extLst>
          </p:cNvPr>
          <p:cNvSpPr/>
          <p:nvPr/>
        </p:nvSpPr>
        <p:spPr>
          <a:xfrm>
            <a:off x="4633866" y="1822011"/>
            <a:ext cx="2924269"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Identificar INTERESES</a:t>
            </a:r>
            <a:endParaRPr lang="es-PE" dirty="0"/>
          </a:p>
        </p:txBody>
      </p:sp>
      <p:sp>
        <p:nvSpPr>
          <p:cNvPr id="6" name="Rectángulo 5">
            <a:extLst>
              <a:ext uri="{FF2B5EF4-FFF2-40B4-BE49-F238E27FC236}">
                <a16:creationId xmlns:a16="http://schemas.microsoft.com/office/drawing/2014/main" id="{A05BC150-5194-B81F-B6E6-9DC2523A1430}"/>
              </a:ext>
            </a:extLst>
          </p:cNvPr>
          <p:cNvSpPr/>
          <p:nvPr/>
        </p:nvSpPr>
        <p:spPr>
          <a:xfrm>
            <a:off x="4633865" y="5035990"/>
            <a:ext cx="2924269"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Contar HISTORIAS</a:t>
            </a:r>
            <a:endParaRPr lang="es-PE" dirty="0"/>
          </a:p>
        </p:txBody>
      </p:sp>
      <p:sp>
        <p:nvSpPr>
          <p:cNvPr id="7" name="Rectángulo 6">
            <a:extLst>
              <a:ext uri="{FF2B5EF4-FFF2-40B4-BE49-F238E27FC236}">
                <a16:creationId xmlns:a16="http://schemas.microsoft.com/office/drawing/2014/main" id="{1DA58B16-8CC5-EE90-3075-7F143440EE3D}"/>
              </a:ext>
            </a:extLst>
          </p:cNvPr>
          <p:cNvSpPr/>
          <p:nvPr/>
        </p:nvSpPr>
        <p:spPr>
          <a:xfrm>
            <a:off x="3674197" y="3431261"/>
            <a:ext cx="1462136"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AWARE PLAY</a:t>
            </a:r>
            <a:endParaRPr lang="es-PE" dirty="0"/>
          </a:p>
        </p:txBody>
      </p:sp>
      <p:sp>
        <p:nvSpPr>
          <p:cNvPr id="8" name="Flecha: hacia abajo 7">
            <a:extLst>
              <a:ext uri="{FF2B5EF4-FFF2-40B4-BE49-F238E27FC236}">
                <a16:creationId xmlns:a16="http://schemas.microsoft.com/office/drawing/2014/main" id="{2EF50D58-2E29-EBBD-85B1-E5ECCA854CF2}"/>
              </a:ext>
            </a:extLst>
          </p:cNvPr>
          <p:cNvSpPr/>
          <p:nvPr/>
        </p:nvSpPr>
        <p:spPr>
          <a:xfrm>
            <a:off x="5703683" y="2725094"/>
            <a:ext cx="778598" cy="452674"/>
          </a:xfrm>
          <a:prstGeom prst="downArrow">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s-PE"/>
          </a:p>
        </p:txBody>
      </p:sp>
      <p:sp>
        <p:nvSpPr>
          <p:cNvPr id="10" name="Flecha: hacia abajo 9">
            <a:extLst>
              <a:ext uri="{FF2B5EF4-FFF2-40B4-BE49-F238E27FC236}">
                <a16:creationId xmlns:a16="http://schemas.microsoft.com/office/drawing/2014/main" id="{B6BE0175-1F8E-AD3C-6AF7-F3A96F5D6A57}"/>
              </a:ext>
            </a:extLst>
          </p:cNvPr>
          <p:cNvSpPr/>
          <p:nvPr/>
        </p:nvSpPr>
        <p:spPr>
          <a:xfrm>
            <a:off x="5703683" y="4377349"/>
            <a:ext cx="778598" cy="452674"/>
          </a:xfrm>
          <a:prstGeom prst="downArrow">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s-PE"/>
          </a:p>
        </p:txBody>
      </p:sp>
      <p:sp>
        <p:nvSpPr>
          <p:cNvPr id="2" name="Rectángulo 1">
            <a:extLst>
              <a:ext uri="{FF2B5EF4-FFF2-40B4-BE49-F238E27FC236}">
                <a16:creationId xmlns:a16="http://schemas.microsoft.com/office/drawing/2014/main" id="{91E3DD79-4C90-FBBB-3390-DD5D247B7942}"/>
              </a:ext>
            </a:extLst>
          </p:cNvPr>
          <p:cNvSpPr/>
          <p:nvPr/>
        </p:nvSpPr>
        <p:spPr>
          <a:xfrm>
            <a:off x="5320419" y="3428999"/>
            <a:ext cx="1462136"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PPT</a:t>
            </a:r>
            <a:endParaRPr lang="es-PE" dirty="0"/>
          </a:p>
        </p:txBody>
      </p:sp>
      <p:sp>
        <p:nvSpPr>
          <p:cNvPr id="3" name="Rectángulo 2">
            <a:extLst>
              <a:ext uri="{FF2B5EF4-FFF2-40B4-BE49-F238E27FC236}">
                <a16:creationId xmlns:a16="http://schemas.microsoft.com/office/drawing/2014/main" id="{504E9A5E-F466-C9A6-6116-238798E5EB88}"/>
              </a:ext>
            </a:extLst>
          </p:cNvPr>
          <p:cNvSpPr/>
          <p:nvPr/>
        </p:nvSpPr>
        <p:spPr>
          <a:xfrm>
            <a:off x="6966641" y="3428999"/>
            <a:ext cx="1462136" cy="697117"/>
          </a:xfrm>
          <a:prstGeom prst="rect">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FICHA</a:t>
            </a:r>
            <a:endParaRPr lang="es-PE" dirty="0"/>
          </a:p>
        </p:txBody>
      </p:sp>
    </p:spTree>
    <p:extLst>
      <p:ext uri="{BB962C8B-B14F-4D97-AF65-F5344CB8AC3E}">
        <p14:creationId xmlns:p14="http://schemas.microsoft.com/office/powerpoint/2010/main" val="199072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433A96A-ADC0-AB7D-F4CC-C7580A787345}"/>
              </a:ext>
            </a:extLst>
          </p:cNvPr>
          <p:cNvSpPr txBox="1"/>
          <p:nvPr/>
        </p:nvSpPr>
        <p:spPr>
          <a:xfrm>
            <a:off x="2503109" y="663000"/>
            <a:ext cx="7185781" cy="584775"/>
          </a:xfrm>
          <a:prstGeom prst="rect">
            <a:avLst/>
          </a:prstGeom>
          <a:noFill/>
        </p:spPr>
        <p:txBody>
          <a:bodyPr wrap="square" rtlCol="0">
            <a:spAutoFit/>
          </a:bodyPr>
          <a:lstStyle/>
          <a:p>
            <a:pPr algn="ctr"/>
            <a:r>
              <a:rPr lang="es-ES" sz="3200" b="1" dirty="0">
                <a:solidFill>
                  <a:srgbClr val="0070C0"/>
                </a:solidFill>
              </a:rPr>
              <a:t>PASO1: IDENTIFICAR INTERESES</a:t>
            </a:r>
            <a:endParaRPr lang="es-PE" sz="3200" b="1" u="sng" dirty="0">
              <a:solidFill>
                <a:srgbClr val="0070C0"/>
              </a:solidFill>
            </a:endParaRPr>
          </a:p>
        </p:txBody>
      </p:sp>
      <p:sp>
        <p:nvSpPr>
          <p:cNvPr id="6" name="CuadroTexto 5">
            <a:extLst>
              <a:ext uri="{FF2B5EF4-FFF2-40B4-BE49-F238E27FC236}">
                <a16:creationId xmlns:a16="http://schemas.microsoft.com/office/drawing/2014/main" id="{26F46ECD-AB62-0BFA-082C-887CF96A417B}"/>
              </a:ext>
            </a:extLst>
          </p:cNvPr>
          <p:cNvSpPr txBox="1"/>
          <p:nvPr/>
        </p:nvSpPr>
        <p:spPr>
          <a:xfrm>
            <a:off x="1866522" y="1602960"/>
            <a:ext cx="8458954" cy="4247317"/>
          </a:xfrm>
          <a:prstGeom prst="rect">
            <a:avLst/>
          </a:prstGeom>
          <a:noFill/>
        </p:spPr>
        <p:txBody>
          <a:bodyPr wrap="square" rtlCol="0">
            <a:spAutoFit/>
          </a:bodyPr>
          <a:lstStyle/>
          <a:p>
            <a:r>
              <a:rPr lang="es-ES" dirty="0"/>
              <a:t>La clave más importante en todo proceso comercial es </a:t>
            </a:r>
            <a:r>
              <a:rPr lang="es-ES" b="1" i="1" dirty="0"/>
              <a:t>“Haz buenas preguntas”.</a:t>
            </a:r>
          </a:p>
          <a:p>
            <a:r>
              <a:rPr lang="es-ES" dirty="0"/>
              <a:t> </a:t>
            </a:r>
            <a:endParaRPr lang="es-PE" dirty="0"/>
          </a:p>
          <a:p>
            <a:pPr marL="285750" lvl="0" indent="-285750">
              <a:buFont typeface="Arial" panose="020B0604020202020204" pitchFamily="34" charset="0"/>
              <a:buChar char="•"/>
            </a:pPr>
            <a:r>
              <a:rPr lang="es-ES" dirty="0"/>
              <a:t>Cuéntame, ¿qué te ha dicho Pepito para invitarte a esta reunión?</a:t>
            </a:r>
            <a:endParaRPr lang="es-PE" dirty="0"/>
          </a:p>
          <a:p>
            <a:pPr marL="285750" lvl="0" indent="-285750">
              <a:buFont typeface="Arial" panose="020B0604020202020204" pitchFamily="34" charset="0"/>
              <a:buChar char="•"/>
            </a:pPr>
            <a:r>
              <a:rPr lang="es-ES" dirty="0"/>
              <a:t>¿Te dijo que era un emprendimiento verdad?</a:t>
            </a:r>
            <a:endParaRPr lang="es-PE" dirty="0"/>
          </a:p>
          <a:p>
            <a:pPr marL="285750" lvl="0" indent="-285750">
              <a:buFont typeface="Arial" panose="020B0604020202020204" pitchFamily="34" charset="0"/>
              <a:buChar char="•"/>
            </a:pPr>
            <a:r>
              <a:rPr lang="es-ES" dirty="0"/>
              <a:t>¿Y tú ya has hecho algún emprendimiento antes?, ¿eres emprendedor?</a:t>
            </a:r>
            <a:endParaRPr lang="es-PE" dirty="0"/>
          </a:p>
          <a:p>
            <a:pPr marL="285750" lvl="0" indent="-285750">
              <a:buFont typeface="Arial" panose="020B0604020202020204" pitchFamily="34" charset="0"/>
              <a:buChar char="•"/>
            </a:pPr>
            <a:r>
              <a:rPr lang="es-ES" dirty="0"/>
              <a:t>¿Cómo te fue con ese emprendimiento o de qué fue?</a:t>
            </a:r>
            <a:endParaRPr lang="es-PE" dirty="0"/>
          </a:p>
          <a:p>
            <a:pPr marL="285750" lvl="0" indent="-285750">
              <a:buFont typeface="Arial" panose="020B0604020202020204" pitchFamily="34" charset="0"/>
              <a:buChar char="•"/>
            </a:pPr>
            <a:r>
              <a:rPr lang="es-ES" dirty="0"/>
              <a:t>¿Y por qué no has emprendido antes, qué te ha limitado?</a:t>
            </a:r>
            <a:endParaRPr lang="es-PE" dirty="0"/>
          </a:p>
          <a:p>
            <a:pPr marL="285750" lvl="0" indent="-285750">
              <a:buFont typeface="Arial" panose="020B0604020202020204" pitchFamily="34" charset="0"/>
              <a:buChar char="•"/>
            </a:pPr>
            <a:r>
              <a:rPr lang="es-ES" dirty="0"/>
              <a:t>¿Y por qué emprenderías ahora?, ¿qué es diferente ahora?</a:t>
            </a:r>
            <a:endParaRPr lang="es-PE" dirty="0"/>
          </a:p>
          <a:p>
            <a:pPr marL="285750" lvl="0" indent="-285750">
              <a:buFont typeface="Arial" panose="020B0604020202020204" pitchFamily="34" charset="0"/>
              <a:buChar char="•"/>
            </a:pPr>
            <a:r>
              <a:rPr lang="es-ES" dirty="0"/>
              <a:t>Te interesa entonces generar más dinero para tu hogar, ¿verdad?</a:t>
            </a:r>
            <a:endParaRPr lang="es-PE" dirty="0"/>
          </a:p>
          <a:p>
            <a:pPr marL="285750" lvl="0" indent="-285750">
              <a:buFont typeface="Arial" panose="020B0604020202020204" pitchFamily="34" charset="0"/>
              <a:buChar char="•"/>
            </a:pPr>
            <a:r>
              <a:rPr lang="es-ES" dirty="0"/>
              <a:t>¿Cuál es esa necesidad que te lleva a iniciar por fin un negocio propio?</a:t>
            </a:r>
            <a:endParaRPr lang="es-PE" dirty="0"/>
          </a:p>
          <a:p>
            <a:pPr marL="285750" lvl="0" indent="-285750">
              <a:buFont typeface="Arial" panose="020B0604020202020204" pitchFamily="34" charset="0"/>
              <a:buChar char="•"/>
            </a:pPr>
            <a:r>
              <a:rPr lang="es-ES" dirty="0"/>
              <a:t>¿Cuál es esa necesidad que te lleva a tener un segundo negocio en paralelo?</a:t>
            </a:r>
            <a:endParaRPr lang="es-PE" dirty="0"/>
          </a:p>
          <a:p>
            <a:pPr marL="285750" lvl="0" indent="-285750">
              <a:buFont typeface="Arial" panose="020B0604020202020204" pitchFamily="34" charset="0"/>
              <a:buChar char="•"/>
            </a:pPr>
            <a:r>
              <a:rPr lang="es-ES" dirty="0"/>
              <a:t>¿Cuánto sería un monto mensual que te interesaría ganar para sentir que vale la pena el tiempo invertido?</a:t>
            </a:r>
            <a:endParaRPr lang="es-PE" dirty="0"/>
          </a:p>
          <a:p>
            <a:pPr marL="285750" lvl="0" indent="-285750">
              <a:buFont typeface="Arial" panose="020B0604020202020204" pitchFamily="34" charset="0"/>
              <a:buChar char="•"/>
            </a:pPr>
            <a:r>
              <a:rPr lang="es-ES" dirty="0"/>
              <a:t>¿Para ganar ese dinero estarías dispuesto a invertir entre 10 a 12 horas por semana?</a:t>
            </a:r>
            <a:endParaRPr lang="es-PE" dirty="0"/>
          </a:p>
        </p:txBody>
      </p:sp>
      <p:sp>
        <p:nvSpPr>
          <p:cNvPr id="7" name="Elipse 6">
            <a:extLst>
              <a:ext uri="{FF2B5EF4-FFF2-40B4-BE49-F238E27FC236}">
                <a16:creationId xmlns:a16="http://schemas.microsoft.com/office/drawing/2014/main" id="{9F8B889D-4980-99A9-64DC-B4EB9C196199}"/>
              </a:ext>
            </a:extLst>
          </p:cNvPr>
          <p:cNvSpPr/>
          <p:nvPr/>
        </p:nvSpPr>
        <p:spPr>
          <a:xfrm>
            <a:off x="9688890" y="2129660"/>
            <a:ext cx="2270323" cy="2270323"/>
          </a:xfrm>
          <a:prstGeom prst="ellipse">
            <a:avLst/>
          </a:prstGeom>
          <a:solidFill>
            <a:srgbClr val="0070C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dirty="0"/>
              <a:t>Si es un 2 a 1 se necesita una correcta edificación para iniciar</a:t>
            </a:r>
            <a:endParaRPr lang="es-PE" dirty="0"/>
          </a:p>
        </p:txBody>
      </p:sp>
      <p:sp>
        <p:nvSpPr>
          <p:cNvPr id="8" name="Elipse 7">
            <a:extLst>
              <a:ext uri="{FF2B5EF4-FFF2-40B4-BE49-F238E27FC236}">
                <a16:creationId xmlns:a16="http://schemas.microsoft.com/office/drawing/2014/main" id="{6EDB4BAD-6057-EE8D-1527-1A6E6394B011}"/>
              </a:ext>
            </a:extLst>
          </p:cNvPr>
          <p:cNvSpPr/>
          <p:nvPr/>
        </p:nvSpPr>
        <p:spPr>
          <a:xfrm>
            <a:off x="5927415" y="2260764"/>
            <a:ext cx="4398061" cy="4398061"/>
          </a:xfrm>
          <a:prstGeom prst="ellipse">
            <a:avLst/>
          </a:prstGeom>
          <a:solidFill>
            <a:srgbClr val="00206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i="1" dirty="0"/>
              <a:t>“Hola Juan, gracias por conectarte, quiero presentarte a Luca, él es un socio mío y buen amigo, lo he invitado para que él te comente del negocio, dado que tiene más tiempo que yo en el negocio y muy buenos resultados.”</a:t>
            </a:r>
            <a:endParaRPr lang="es-PE" i="1" dirty="0"/>
          </a:p>
        </p:txBody>
      </p:sp>
    </p:spTree>
    <p:extLst>
      <p:ext uri="{BB962C8B-B14F-4D97-AF65-F5344CB8AC3E}">
        <p14:creationId xmlns:p14="http://schemas.microsoft.com/office/powerpoint/2010/main" val="394258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wipe(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wipe(left)">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wipe(left)">
                                      <p:cBhvr>
                                        <p:cTn id="57" dur="5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
                                            <p:txEl>
                                              <p:pRg st="11" end="11"/>
                                            </p:txEl>
                                          </p:spTgt>
                                        </p:tgtEl>
                                        <p:attrNameLst>
                                          <p:attrName>style.visibility</p:attrName>
                                        </p:attrNameLst>
                                      </p:cBhvr>
                                      <p:to>
                                        <p:strVal val="visible"/>
                                      </p:to>
                                    </p:set>
                                    <p:animEffect transition="in" filter="wipe(left)">
                                      <p:cBhvr>
                                        <p:cTn id="62" dur="500"/>
                                        <p:tgtEl>
                                          <p:spTgt spid="6">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6">
                                            <p:txEl>
                                              <p:pRg st="12" end="12"/>
                                            </p:txEl>
                                          </p:spTgt>
                                        </p:tgtEl>
                                        <p:attrNameLst>
                                          <p:attrName>style.visibility</p:attrName>
                                        </p:attrNameLst>
                                      </p:cBhvr>
                                      <p:to>
                                        <p:strVal val="visible"/>
                                      </p:to>
                                    </p:set>
                                    <p:animEffect transition="in" filter="wipe(left)">
                                      <p:cBhvr>
                                        <p:cTn id="67" dur="500"/>
                                        <p:tgtEl>
                                          <p:spTgt spid="6">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9" presetClass="entr" presetSubtype="0" decel="100000"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 calcmode="lin" valueType="num">
                                      <p:cBhvr>
                                        <p:cTn id="74" dur="500" fill="hold"/>
                                        <p:tgtEl>
                                          <p:spTgt spid="7"/>
                                        </p:tgtEl>
                                        <p:attrNameLst>
                                          <p:attrName>style.rotation</p:attrName>
                                        </p:attrNameLst>
                                      </p:cBhvr>
                                      <p:tavLst>
                                        <p:tav tm="0">
                                          <p:val>
                                            <p:fltVal val="360"/>
                                          </p:val>
                                        </p:tav>
                                        <p:tav tm="100000">
                                          <p:val>
                                            <p:fltVal val="0"/>
                                          </p:val>
                                        </p:tav>
                                      </p:tavLst>
                                    </p:anim>
                                    <p:animEffect transition="in" filter="fade">
                                      <p:cBhvr>
                                        <p:cTn id="75" dur="500"/>
                                        <p:tgtEl>
                                          <p:spTgt spid="7"/>
                                        </p:tgtEl>
                                      </p:cBhvr>
                                    </p:animEffect>
                                  </p:childTnLst>
                                </p:cTn>
                              </p:par>
                            </p:childTnLst>
                          </p:cTn>
                        </p:par>
                      </p:childTnLst>
                    </p:cTn>
                  </p:par>
                  <p:par>
                    <p:cTn id="76" fill="hold">
                      <p:stCondLst>
                        <p:cond delay="indefinite"/>
                      </p:stCondLst>
                      <p:childTnLst>
                        <p:par>
                          <p:cTn id="77" fill="hold">
                            <p:stCondLst>
                              <p:cond delay="0"/>
                            </p:stCondLst>
                            <p:childTnLst>
                              <p:par>
                                <p:cTn id="78" presetID="49" presetClass="entr" presetSubtype="0" decel="100000" fill="hold" grpId="0" nodeType="click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p:cTn id="80" dur="500" fill="hold"/>
                                        <p:tgtEl>
                                          <p:spTgt spid="8"/>
                                        </p:tgtEl>
                                        <p:attrNameLst>
                                          <p:attrName>ppt_w</p:attrName>
                                        </p:attrNameLst>
                                      </p:cBhvr>
                                      <p:tavLst>
                                        <p:tav tm="0">
                                          <p:val>
                                            <p:fltVal val="0"/>
                                          </p:val>
                                        </p:tav>
                                        <p:tav tm="100000">
                                          <p:val>
                                            <p:strVal val="#ppt_w"/>
                                          </p:val>
                                        </p:tav>
                                      </p:tavLst>
                                    </p:anim>
                                    <p:anim calcmode="lin" valueType="num">
                                      <p:cBhvr>
                                        <p:cTn id="81" dur="500" fill="hold"/>
                                        <p:tgtEl>
                                          <p:spTgt spid="8"/>
                                        </p:tgtEl>
                                        <p:attrNameLst>
                                          <p:attrName>ppt_h</p:attrName>
                                        </p:attrNameLst>
                                      </p:cBhvr>
                                      <p:tavLst>
                                        <p:tav tm="0">
                                          <p:val>
                                            <p:fltVal val="0"/>
                                          </p:val>
                                        </p:tav>
                                        <p:tav tm="100000">
                                          <p:val>
                                            <p:strVal val="#ppt_h"/>
                                          </p:val>
                                        </p:tav>
                                      </p:tavLst>
                                    </p:anim>
                                    <p:anim calcmode="lin" valueType="num">
                                      <p:cBhvr>
                                        <p:cTn id="82" dur="500" fill="hold"/>
                                        <p:tgtEl>
                                          <p:spTgt spid="8"/>
                                        </p:tgtEl>
                                        <p:attrNameLst>
                                          <p:attrName>style.rotation</p:attrName>
                                        </p:attrNameLst>
                                      </p:cBhvr>
                                      <p:tavLst>
                                        <p:tav tm="0">
                                          <p:val>
                                            <p:fltVal val="360"/>
                                          </p:val>
                                        </p:tav>
                                        <p:tav tm="100000">
                                          <p:val>
                                            <p:fltVal val="0"/>
                                          </p:val>
                                        </p:tav>
                                      </p:tavLst>
                                    </p:anim>
                                    <p:animEffect transition="in" filter="fade">
                                      <p:cBhvr>
                                        <p:cTn id="8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ersona, hombre, sostener, joven&#10;&#10;Descripción generada automáticamente">
            <a:extLst>
              <a:ext uri="{FF2B5EF4-FFF2-40B4-BE49-F238E27FC236}">
                <a16:creationId xmlns:a16="http://schemas.microsoft.com/office/drawing/2014/main" id="{1FB99BD3-8B9F-FD57-68BA-EA6A22B59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009" y="1407271"/>
            <a:ext cx="6062153" cy="4043456"/>
          </a:xfrm>
          <a:prstGeom prst="rect">
            <a:avLst/>
          </a:prstGeom>
          <a:ln>
            <a:noFill/>
          </a:ln>
          <a:effectLst>
            <a:outerShdw blurRad="292100" dist="139700" dir="2700000" algn="tl" rotWithShape="0">
              <a:srgbClr val="333333">
                <a:alpha val="65000"/>
              </a:srgbClr>
            </a:outerShdw>
          </a:effectLst>
        </p:spPr>
      </p:pic>
      <p:sp>
        <p:nvSpPr>
          <p:cNvPr id="6" name="CuadroTexto 5">
            <a:extLst>
              <a:ext uri="{FF2B5EF4-FFF2-40B4-BE49-F238E27FC236}">
                <a16:creationId xmlns:a16="http://schemas.microsoft.com/office/drawing/2014/main" id="{11657C22-9019-8B34-C9D6-6A0BF0DBBB6E}"/>
              </a:ext>
            </a:extLst>
          </p:cNvPr>
          <p:cNvSpPr txBox="1"/>
          <p:nvPr/>
        </p:nvSpPr>
        <p:spPr>
          <a:xfrm>
            <a:off x="7372694" y="1582340"/>
            <a:ext cx="4052780" cy="3693319"/>
          </a:xfrm>
          <a:prstGeom prst="rect">
            <a:avLst/>
          </a:prstGeom>
          <a:noFill/>
        </p:spPr>
        <p:txBody>
          <a:bodyPr wrap="square" rtlCol="0">
            <a:spAutoFit/>
          </a:bodyPr>
          <a:lstStyle/>
          <a:p>
            <a:r>
              <a:rPr lang="es-ES" dirty="0"/>
              <a:t>Recuerda la frase: </a:t>
            </a:r>
            <a:r>
              <a:rPr lang="es-ES" b="1" i="1" dirty="0"/>
              <a:t>si él no se abre, tú te abres, </a:t>
            </a:r>
            <a:r>
              <a:rPr lang="es-ES" dirty="0"/>
              <a:t>cuéntale tú las razones por las que has decidido hacer FuXion. </a:t>
            </a:r>
            <a:r>
              <a:rPr lang="es-ES" b="1" i="1" dirty="0"/>
              <a:t> </a:t>
            </a:r>
            <a:r>
              <a:rPr lang="es-ES" dirty="0"/>
              <a:t>Para realizar estas preguntas tan personales es MUY NECESARIO que tu socio que invitó al prospecto te haya hecho una correcta edificación, para trasladar la confianza que el prospecto le tiene a ti.</a:t>
            </a:r>
          </a:p>
          <a:p>
            <a:endParaRPr lang="es-ES" dirty="0"/>
          </a:p>
          <a:p>
            <a:r>
              <a:rPr lang="es-ES" dirty="0"/>
              <a:t>Sin una adecuada edificación, será muy difícil profundizar en estas preguntas. </a:t>
            </a:r>
            <a:endParaRPr lang="es-PE" dirty="0"/>
          </a:p>
        </p:txBody>
      </p:sp>
    </p:spTree>
    <p:extLst>
      <p:ext uri="{BB962C8B-B14F-4D97-AF65-F5344CB8AC3E}">
        <p14:creationId xmlns:p14="http://schemas.microsoft.com/office/powerpoint/2010/main" val="42324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75C86-7C13-6C61-D82E-C3F061C410CB}"/>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F873AB04-D3A1-2ECF-202B-34A9C96A1767}"/>
              </a:ext>
            </a:extLst>
          </p:cNvPr>
          <p:cNvSpPr txBox="1"/>
          <p:nvPr/>
        </p:nvSpPr>
        <p:spPr>
          <a:xfrm>
            <a:off x="1620570" y="1997839"/>
            <a:ext cx="4475430" cy="2862322"/>
          </a:xfrm>
          <a:prstGeom prst="rect">
            <a:avLst/>
          </a:prstGeom>
          <a:noFill/>
        </p:spPr>
        <p:txBody>
          <a:bodyPr wrap="square" rtlCol="0">
            <a:spAutoFit/>
          </a:bodyPr>
          <a:lstStyle/>
          <a:p>
            <a:r>
              <a:rPr lang="es-ES" dirty="0"/>
              <a:t>Recuerda: él está evaluando si esto es para él, PERO tú también estás evaluando si lo quieres en tu equipo. Esto es una entrevista de trabajo.</a:t>
            </a:r>
          </a:p>
          <a:p>
            <a:endParaRPr lang="es-ES" dirty="0"/>
          </a:p>
          <a:p>
            <a:r>
              <a:rPr lang="es-ES" dirty="0"/>
              <a:t>Tú eres el </a:t>
            </a:r>
            <a:r>
              <a:rPr lang="es-ES" b="1" i="1" dirty="0"/>
              <a:t>GERENTE DE RECURSOS HUMANOS </a:t>
            </a:r>
            <a:r>
              <a:rPr lang="es-ES" dirty="0"/>
              <a:t>de la empresa que es tu código. Necesitas ver si esa persona sumará a tu equipo o no. Para eso también es la Presentación de Negocio.</a:t>
            </a:r>
            <a:endParaRPr lang="es-PE" dirty="0"/>
          </a:p>
        </p:txBody>
      </p:sp>
      <p:pic>
        <p:nvPicPr>
          <p:cNvPr id="3" name="Imagen 2" descr="Una mujer con una copa de vino en la mano&#10;&#10;Descripción generada automáticamente con confianza baja">
            <a:extLst>
              <a:ext uri="{FF2B5EF4-FFF2-40B4-BE49-F238E27FC236}">
                <a16:creationId xmlns:a16="http://schemas.microsoft.com/office/drawing/2014/main" id="{E329171A-4B87-C94D-4C53-81ED57548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1143" y="0"/>
            <a:ext cx="4570857"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4509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BC0F591-9D30-807C-BE1A-BC79C28BEC36}"/>
              </a:ext>
            </a:extLst>
          </p:cNvPr>
          <p:cNvSpPr txBox="1"/>
          <p:nvPr/>
        </p:nvSpPr>
        <p:spPr>
          <a:xfrm>
            <a:off x="2503109" y="663000"/>
            <a:ext cx="7185781" cy="584775"/>
          </a:xfrm>
          <a:prstGeom prst="rect">
            <a:avLst/>
          </a:prstGeom>
          <a:noFill/>
        </p:spPr>
        <p:txBody>
          <a:bodyPr wrap="square" rtlCol="0">
            <a:spAutoFit/>
          </a:bodyPr>
          <a:lstStyle/>
          <a:p>
            <a:pPr algn="ctr"/>
            <a:r>
              <a:rPr lang="es-ES" sz="3200" b="1" dirty="0">
                <a:solidFill>
                  <a:srgbClr val="0070C0"/>
                </a:solidFill>
              </a:rPr>
              <a:t>PASO2: USAR LA HERRAMIENTA</a:t>
            </a:r>
            <a:endParaRPr lang="es-PE" sz="3200" b="1" u="sng" dirty="0">
              <a:solidFill>
                <a:srgbClr val="0070C0"/>
              </a:solidFill>
            </a:endParaRPr>
          </a:p>
        </p:txBody>
      </p:sp>
      <p:sp>
        <p:nvSpPr>
          <p:cNvPr id="5" name="CuadroTexto 4">
            <a:extLst>
              <a:ext uri="{FF2B5EF4-FFF2-40B4-BE49-F238E27FC236}">
                <a16:creationId xmlns:a16="http://schemas.microsoft.com/office/drawing/2014/main" id="{8506D6B3-FA11-7F9B-ADDA-13C7C8864D2D}"/>
              </a:ext>
            </a:extLst>
          </p:cNvPr>
          <p:cNvSpPr txBox="1"/>
          <p:nvPr/>
        </p:nvSpPr>
        <p:spPr>
          <a:xfrm>
            <a:off x="2227153" y="1419378"/>
            <a:ext cx="7967050" cy="923330"/>
          </a:xfrm>
          <a:prstGeom prst="rect">
            <a:avLst/>
          </a:prstGeom>
          <a:noFill/>
        </p:spPr>
        <p:txBody>
          <a:bodyPr wrap="square" rtlCol="0">
            <a:spAutoFit/>
          </a:bodyPr>
          <a:lstStyle/>
          <a:p>
            <a:r>
              <a:rPr lang="es-ES" dirty="0"/>
              <a:t>Bien, vamos a ver entonces la información juntos y luego evaluar si esto es para ti o no. Aquí tengo una _________________ que me ayudará a mostrarte la información de una forma muy ordenada. </a:t>
            </a:r>
            <a:endParaRPr lang="es-PE" dirty="0"/>
          </a:p>
        </p:txBody>
      </p:sp>
      <p:pic>
        <p:nvPicPr>
          <p:cNvPr id="7" name="Imagen 6">
            <a:extLst>
              <a:ext uri="{FF2B5EF4-FFF2-40B4-BE49-F238E27FC236}">
                <a16:creationId xmlns:a16="http://schemas.microsoft.com/office/drawing/2014/main" id="{82624549-011F-FA58-1B49-9CC0DF502411}"/>
              </a:ext>
            </a:extLst>
          </p:cNvPr>
          <p:cNvPicPr>
            <a:picLocks noChangeAspect="1"/>
          </p:cNvPicPr>
          <p:nvPr/>
        </p:nvPicPr>
        <p:blipFill>
          <a:blip r:embed="rId2"/>
          <a:stretch>
            <a:fillRect/>
          </a:stretch>
        </p:blipFill>
        <p:spPr>
          <a:xfrm>
            <a:off x="7243689" y="2342708"/>
            <a:ext cx="4428716" cy="2491153"/>
          </a:xfrm>
          <a:prstGeom prst="rect">
            <a:avLst/>
          </a:prstGeom>
          <a:ln>
            <a:noFill/>
          </a:ln>
          <a:effectLst>
            <a:outerShdw blurRad="292100" dist="139700" dir="2700000" algn="tl" rotWithShape="0">
              <a:srgbClr val="333333">
                <a:alpha val="65000"/>
              </a:srgbClr>
            </a:outerShdw>
          </a:effectLst>
        </p:spPr>
      </p:pic>
      <p:grpSp>
        <p:nvGrpSpPr>
          <p:cNvPr id="16" name="Grupo 15">
            <a:extLst>
              <a:ext uri="{FF2B5EF4-FFF2-40B4-BE49-F238E27FC236}">
                <a16:creationId xmlns:a16="http://schemas.microsoft.com/office/drawing/2014/main" id="{50382192-8E30-BDDC-87BD-0E87CFCCF280}"/>
              </a:ext>
            </a:extLst>
          </p:cNvPr>
          <p:cNvGrpSpPr/>
          <p:nvPr/>
        </p:nvGrpSpPr>
        <p:grpSpPr>
          <a:xfrm>
            <a:off x="5747551" y="2922896"/>
            <a:ext cx="2734146" cy="3727178"/>
            <a:chOff x="4409038" y="796705"/>
            <a:chExt cx="3736063" cy="5092987"/>
          </a:xfrm>
          <a:effectLst>
            <a:outerShdw blurRad="50800" dist="38100" dir="8100000" algn="tr" rotWithShape="0">
              <a:prstClr val="black">
                <a:alpha val="40000"/>
              </a:prstClr>
            </a:outerShdw>
          </a:effectLst>
        </p:grpSpPr>
        <p:pic>
          <p:nvPicPr>
            <p:cNvPr id="15" name="Imagen 14">
              <a:extLst>
                <a:ext uri="{FF2B5EF4-FFF2-40B4-BE49-F238E27FC236}">
                  <a16:creationId xmlns:a16="http://schemas.microsoft.com/office/drawing/2014/main" id="{A5256915-4A15-7A66-05E8-34BA9A2176BF}"/>
                </a:ext>
              </a:extLst>
            </p:cNvPr>
            <p:cNvPicPr>
              <a:picLocks noChangeAspect="1"/>
            </p:cNvPicPr>
            <p:nvPr/>
          </p:nvPicPr>
          <p:blipFill>
            <a:blip r:embed="rId3"/>
            <a:srcRect l="32673" t="11617" r="33391" b="5611"/>
            <a:stretch/>
          </p:blipFill>
          <p:spPr>
            <a:xfrm>
              <a:off x="4761759" y="1247775"/>
              <a:ext cx="3383342" cy="4641917"/>
            </a:xfrm>
            <a:prstGeom prst="rect">
              <a:avLst/>
            </a:prstGeom>
          </p:spPr>
        </p:pic>
        <p:pic>
          <p:nvPicPr>
            <p:cNvPr id="13" name="Imagen 12">
              <a:extLst>
                <a:ext uri="{FF2B5EF4-FFF2-40B4-BE49-F238E27FC236}">
                  <a16:creationId xmlns:a16="http://schemas.microsoft.com/office/drawing/2014/main" id="{6AA508E6-D640-FAD8-048F-FEB305D90504}"/>
                </a:ext>
              </a:extLst>
            </p:cNvPr>
            <p:cNvPicPr>
              <a:picLocks noChangeAspect="1"/>
            </p:cNvPicPr>
            <p:nvPr/>
          </p:nvPicPr>
          <p:blipFill>
            <a:blip r:embed="rId4"/>
            <a:srcRect l="36163" t="11617" r="36956" b="20696"/>
            <a:stretch/>
          </p:blipFill>
          <p:spPr>
            <a:xfrm>
              <a:off x="4409038" y="796705"/>
              <a:ext cx="3277354" cy="4641918"/>
            </a:xfrm>
            <a:prstGeom prst="rect">
              <a:avLst/>
            </a:prstGeom>
          </p:spPr>
        </p:pic>
      </p:grpSp>
      <p:pic>
        <p:nvPicPr>
          <p:cNvPr id="3" name="Imagen 2">
            <a:extLst>
              <a:ext uri="{FF2B5EF4-FFF2-40B4-BE49-F238E27FC236}">
                <a16:creationId xmlns:a16="http://schemas.microsoft.com/office/drawing/2014/main" id="{7F47BFFC-D0C1-357B-D9B8-02E8E8F211DF}"/>
              </a:ext>
            </a:extLst>
          </p:cNvPr>
          <p:cNvPicPr>
            <a:picLocks noChangeAspect="1"/>
          </p:cNvPicPr>
          <p:nvPr/>
        </p:nvPicPr>
        <p:blipFill>
          <a:blip r:embed="rId5"/>
          <a:srcRect l="20530" t="8900" r="21667" b="5724"/>
          <a:stretch>
            <a:fillRect/>
          </a:stretch>
        </p:blipFill>
        <p:spPr>
          <a:xfrm>
            <a:off x="567179" y="2514311"/>
            <a:ext cx="4977864" cy="41357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391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 calcmode="lin" valueType="num">
                                      <p:cBhvr>
                                        <p:cTn id="28" dur="500" fill="hold"/>
                                        <p:tgtEl>
                                          <p:spTgt spid="16"/>
                                        </p:tgtEl>
                                        <p:attrNameLst>
                                          <p:attrName>style.rotation</p:attrName>
                                        </p:attrNameLst>
                                      </p:cBhvr>
                                      <p:tavLst>
                                        <p:tav tm="0">
                                          <p:val>
                                            <p:fltVal val="360"/>
                                          </p:val>
                                        </p:tav>
                                        <p:tav tm="100000">
                                          <p:val>
                                            <p:fltVal val="0"/>
                                          </p:val>
                                        </p:tav>
                                      </p:tavLst>
                                    </p:anim>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FB0C5-0354-D457-78FA-A3F3DA4059E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5A7A016-19AD-44B4-819E-87D4981AFFA6}"/>
              </a:ext>
            </a:extLst>
          </p:cNvPr>
          <p:cNvSpPr txBox="1"/>
          <p:nvPr/>
        </p:nvSpPr>
        <p:spPr>
          <a:xfrm>
            <a:off x="2503109" y="663000"/>
            <a:ext cx="7185781" cy="584775"/>
          </a:xfrm>
          <a:prstGeom prst="rect">
            <a:avLst/>
          </a:prstGeom>
          <a:noFill/>
        </p:spPr>
        <p:txBody>
          <a:bodyPr wrap="square" rtlCol="0">
            <a:spAutoFit/>
          </a:bodyPr>
          <a:lstStyle/>
          <a:p>
            <a:pPr algn="ctr"/>
            <a:r>
              <a:rPr lang="es-ES" sz="3200" b="1" dirty="0">
                <a:solidFill>
                  <a:srgbClr val="0070C0"/>
                </a:solidFill>
              </a:rPr>
              <a:t>PASO3: CONTAR HISTORIAS</a:t>
            </a:r>
            <a:endParaRPr lang="es-PE" sz="3200" b="1" u="sng" dirty="0">
              <a:solidFill>
                <a:srgbClr val="0070C0"/>
              </a:solidFill>
            </a:endParaRPr>
          </a:p>
        </p:txBody>
      </p:sp>
      <p:sp>
        <p:nvSpPr>
          <p:cNvPr id="5" name="CuadroTexto 4">
            <a:extLst>
              <a:ext uri="{FF2B5EF4-FFF2-40B4-BE49-F238E27FC236}">
                <a16:creationId xmlns:a16="http://schemas.microsoft.com/office/drawing/2014/main" id="{1E33CB9B-2675-896B-6FE0-CC3F969B5BD2}"/>
              </a:ext>
            </a:extLst>
          </p:cNvPr>
          <p:cNvSpPr txBox="1"/>
          <p:nvPr/>
        </p:nvSpPr>
        <p:spPr>
          <a:xfrm>
            <a:off x="695606" y="1419378"/>
            <a:ext cx="10800785" cy="923330"/>
          </a:xfrm>
          <a:prstGeom prst="rect">
            <a:avLst/>
          </a:prstGeom>
          <a:noFill/>
        </p:spPr>
        <p:txBody>
          <a:bodyPr wrap="square" rtlCol="0">
            <a:spAutoFit/>
          </a:bodyPr>
          <a:lstStyle/>
          <a:p>
            <a:r>
              <a:rPr lang="es-ES" dirty="0"/>
              <a:t>Como puedes ver es interesante la forma de ganar dinero, déjame mostrarte el caso de un amigo mío que logró mudarse de casa con FuXion, o que logró irse de viaje con su familia, o al que FuXion le regaló un auto, o el que pagó 100% sus deudas. </a:t>
            </a:r>
            <a:endParaRPr lang="es-PE" dirty="0"/>
          </a:p>
        </p:txBody>
      </p:sp>
      <p:pic>
        <p:nvPicPr>
          <p:cNvPr id="3" name="Imagen 2">
            <a:extLst>
              <a:ext uri="{FF2B5EF4-FFF2-40B4-BE49-F238E27FC236}">
                <a16:creationId xmlns:a16="http://schemas.microsoft.com/office/drawing/2014/main" id="{A613BC21-C174-270B-FD4C-E2D8A8F88E91}"/>
              </a:ext>
            </a:extLst>
          </p:cNvPr>
          <p:cNvPicPr>
            <a:picLocks noChangeAspect="1"/>
          </p:cNvPicPr>
          <p:nvPr/>
        </p:nvPicPr>
        <p:blipFill>
          <a:blip r:embed="rId2"/>
          <a:srcRect t="9667" r="10148" b="5742"/>
          <a:stretch/>
        </p:blipFill>
        <p:spPr>
          <a:xfrm>
            <a:off x="443621" y="2661595"/>
            <a:ext cx="5949472" cy="3150606"/>
          </a:xfrm>
          <a:prstGeom prst="rect">
            <a:avLst/>
          </a:prstGeom>
          <a:ln>
            <a:no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B400041B-9ECF-A89D-C216-7C2D4D8AA3B7}"/>
              </a:ext>
            </a:extLst>
          </p:cNvPr>
          <p:cNvPicPr>
            <a:picLocks noChangeAspect="1"/>
          </p:cNvPicPr>
          <p:nvPr/>
        </p:nvPicPr>
        <p:blipFill>
          <a:blip r:embed="rId3"/>
          <a:srcRect t="9668" r="11411" b="4687"/>
          <a:stretch/>
        </p:blipFill>
        <p:spPr>
          <a:xfrm>
            <a:off x="1819746" y="3284925"/>
            <a:ext cx="5613149" cy="3052501"/>
          </a:xfrm>
          <a:prstGeom prst="rect">
            <a:avLst/>
          </a:prstGeom>
          <a:ln>
            <a:noFill/>
          </a:ln>
          <a:effectLst>
            <a:outerShdw blurRad="292100" dist="139700" dir="2700000" algn="tl" rotWithShape="0">
              <a:srgbClr val="333333">
                <a:alpha val="65000"/>
              </a:srgbClr>
            </a:outerShdw>
          </a:effectLst>
        </p:spPr>
      </p:pic>
      <p:pic>
        <p:nvPicPr>
          <p:cNvPr id="10" name="Imagen 9">
            <a:extLst>
              <a:ext uri="{FF2B5EF4-FFF2-40B4-BE49-F238E27FC236}">
                <a16:creationId xmlns:a16="http://schemas.microsoft.com/office/drawing/2014/main" id="{D95F33DB-1852-9A09-1677-593A22125107}"/>
              </a:ext>
            </a:extLst>
          </p:cNvPr>
          <p:cNvPicPr>
            <a:picLocks noChangeAspect="1"/>
          </p:cNvPicPr>
          <p:nvPr/>
        </p:nvPicPr>
        <p:blipFill>
          <a:blip r:embed="rId4"/>
          <a:srcRect t="7591" r="11411" b="4951"/>
          <a:stretch/>
        </p:blipFill>
        <p:spPr>
          <a:xfrm>
            <a:off x="5897586" y="2342708"/>
            <a:ext cx="5822867" cy="3233570"/>
          </a:xfrm>
          <a:prstGeom prst="rect">
            <a:avLst/>
          </a:prstGeom>
          <a:ln>
            <a:noFill/>
          </a:ln>
          <a:effectLst>
            <a:outerShdw blurRad="292100" dist="139700" dir="2700000" algn="tl" rotWithShape="0">
              <a:srgbClr val="333333">
                <a:alpha val="65000"/>
              </a:srgbClr>
            </a:outerShdw>
          </a:effectLst>
        </p:spPr>
      </p:pic>
      <p:sp>
        <p:nvSpPr>
          <p:cNvPr id="14" name="CuadroTexto 13">
            <a:extLst>
              <a:ext uri="{FF2B5EF4-FFF2-40B4-BE49-F238E27FC236}">
                <a16:creationId xmlns:a16="http://schemas.microsoft.com/office/drawing/2014/main" id="{39AF53DF-D926-2AE6-EC02-5DC50695BC50}"/>
              </a:ext>
            </a:extLst>
          </p:cNvPr>
          <p:cNvSpPr txBox="1"/>
          <p:nvPr/>
        </p:nvSpPr>
        <p:spPr>
          <a:xfrm>
            <a:off x="695606" y="1453039"/>
            <a:ext cx="11143294" cy="923330"/>
          </a:xfrm>
          <a:prstGeom prst="rect">
            <a:avLst/>
          </a:prstGeom>
          <a:noFill/>
        </p:spPr>
        <p:txBody>
          <a:bodyPr wrap="square">
            <a:spAutoFit/>
          </a:bodyPr>
          <a:lstStyle/>
          <a:p>
            <a:r>
              <a:rPr lang="es-ES" sz="1800" dirty="0">
                <a:effectLst/>
                <a:latin typeface="Aptos" panose="020B0004020202020204" pitchFamily="34" charset="0"/>
                <a:ea typeface="Aptos" panose="020B0004020202020204" pitchFamily="34" charset="0"/>
                <a:cs typeface="Times New Roman" panose="02020603050405020304" pitchFamily="18" charset="0"/>
              </a:rPr>
              <a:t>Es importante conocer las historias de muchos empresarios FuXion e ingresar a sus </a:t>
            </a:r>
            <a:r>
              <a:rPr lang="es-ES" sz="1800" dirty="0" err="1">
                <a:effectLst/>
                <a:latin typeface="Aptos" panose="020B0004020202020204" pitchFamily="34" charset="0"/>
                <a:ea typeface="Aptos" panose="020B0004020202020204" pitchFamily="34" charset="0"/>
                <a:cs typeface="Times New Roman" panose="02020603050405020304" pitchFamily="18" charset="0"/>
              </a:rPr>
              <a:t>Instagrams</a:t>
            </a:r>
            <a:r>
              <a:rPr lang="es-ES" sz="1800" dirty="0">
                <a:effectLst/>
                <a:latin typeface="Aptos" panose="020B0004020202020204" pitchFamily="34" charset="0"/>
                <a:ea typeface="Aptos" panose="020B0004020202020204" pitchFamily="34" charset="0"/>
                <a:cs typeface="Times New Roman" panose="02020603050405020304" pitchFamily="18" charset="0"/>
              </a:rPr>
              <a:t> para mostrar su estilo de vida. Es importante que tú ya tengas algunas cuentas de líderes FuXion listas para mostrarle a tu prospecto antes de la presentación, según su perfil personal. </a:t>
            </a:r>
            <a:endParaRPr lang="es-PE" dirty="0"/>
          </a:p>
        </p:txBody>
      </p:sp>
    </p:spTree>
    <p:extLst>
      <p:ext uri="{BB962C8B-B14F-4D97-AF65-F5344CB8AC3E}">
        <p14:creationId xmlns:p14="http://schemas.microsoft.com/office/powerpoint/2010/main" val="158663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360"/>
                                          </p:val>
                                        </p:tav>
                                        <p:tav tm="100000">
                                          <p:val>
                                            <p:fltVal val="0"/>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style.rotation</p:attrName>
                                        </p:attrNameLst>
                                      </p:cBhvr>
                                      <p:tavLst>
                                        <p:tav tm="0">
                                          <p:val>
                                            <p:fltVal val="360"/>
                                          </p:val>
                                        </p:tav>
                                        <p:tav tm="100000">
                                          <p:val>
                                            <p:fltVal val="0"/>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xit" presetSubtype="4" fill="hold" grpId="1" nodeType="clickEffect">
                                  <p:stCondLst>
                                    <p:cond delay="0"/>
                                  </p:stCondLst>
                                  <p:childTnLst>
                                    <p:animEffect transition="out" filter="wipe(down)">
                                      <p:cBhvr>
                                        <p:cTn id="35" dur="500"/>
                                        <p:tgtEl>
                                          <p:spTgt spid="5">
                                            <p:txEl>
                                              <p:pRg st="0" end="0"/>
                                            </p:txEl>
                                          </p:spTgt>
                                        </p:tgtEl>
                                      </p:cBhvr>
                                    </p:animEffect>
                                    <p:set>
                                      <p:cBhvr>
                                        <p:cTn id="36"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allAtOnce"/>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43A4BBC-B829-7466-86F2-9A324B5242BB}"/>
              </a:ext>
            </a:extLst>
          </p:cNvPr>
          <p:cNvSpPr txBox="1"/>
          <p:nvPr/>
        </p:nvSpPr>
        <p:spPr>
          <a:xfrm>
            <a:off x="2503109" y="663000"/>
            <a:ext cx="7185781" cy="584775"/>
          </a:xfrm>
          <a:prstGeom prst="rect">
            <a:avLst/>
          </a:prstGeom>
          <a:noFill/>
        </p:spPr>
        <p:txBody>
          <a:bodyPr wrap="square" rtlCol="0">
            <a:spAutoFit/>
          </a:bodyPr>
          <a:lstStyle/>
          <a:p>
            <a:pPr algn="ctr"/>
            <a:r>
              <a:rPr lang="es-ES" sz="3200" b="1" dirty="0">
                <a:solidFill>
                  <a:srgbClr val="0070C0"/>
                </a:solidFill>
              </a:rPr>
              <a:t>Preguntas de Cierre</a:t>
            </a:r>
            <a:endParaRPr lang="es-PE" sz="3200" b="1" u="sng" dirty="0">
              <a:solidFill>
                <a:srgbClr val="0070C0"/>
              </a:solidFill>
            </a:endParaRPr>
          </a:p>
        </p:txBody>
      </p:sp>
      <p:sp>
        <p:nvSpPr>
          <p:cNvPr id="6" name="CuadroTexto 5">
            <a:extLst>
              <a:ext uri="{FF2B5EF4-FFF2-40B4-BE49-F238E27FC236}">
                <a16:creationId xmlns:a16="http://schemas.microsoft.com/office/drawing/2014/main" id="{34DFA56E-94A7-11A6-07D8-BEBB94420FF4}"/>
              </a:ext>
            </a:extLst>
          </p:cNvPr>
          <p:cNvSpPr txBox="1"/>
          <p:nvPr/>
        </p:nvSpPr>
        <p:spPr>
          <a:xfrm>
            <a:off x="769544" y="2043344"/>
            <a:ext cx="5243535" cy="4037516"/>
          </a:xfrm>
          <a:prstGeom prst="rect">
            <a:avLst/>
          </a:prstGeom>
          <a:noFill/>
        </p:spPr>
        <p:txBody>
          <a:bodyPr wrap="square">
            <a:spAutoFit/>
          </a:bodyPr>
          <a:lstStyle/>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Luego de contar 1 o 2 historias toca hacer alguna de estas preguntas de cierre:</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Bueno, cuéntame, ¿tienes alguna pregunta?</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Y bueno, eso es todo lo que yo tengo para mostrarte por ahora, ¿qué es lo que más te gustó de lo que te he comentado?</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¿Te ves haciendo negocios con nosotros?</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Del 1 al 10, siendo 1 no me interesa nada y siendo 10, quiero ser parte del equipo ahora mismo, ¿en qué punto te encuentras?</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Entre las opciones: 1 consumir, 2 vender o 3 hacer equipo con nosotros, ¿cuál crees que es para ti?</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n 7" descr="Imagen que contiene persona, hombre, tabla, sostener&#10;&#10;Descripción generada automáticamente">
            <a:extLst>
              <a:ext uri="{FF2B5EF4-FFF2-40B4-BE49-F238E27FC236}">
                <a16:creationId xmlns:a16="http://schemas.microsoft.com/office/drawing/2014/main" id="{410304B6-EB09-97C4-7DFD-91B2E1B28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5533" y="2043344"/>
            <a:ext cx="5243535" cy="34974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874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4D97505-98B0-7F11-29A3-E8FA97425F53}"/>
              </a:ext>
            </a:extLst>
          </p:cNvPr>
          <p:cNvSpPr txBox="1"/>
          <p:nvPr/>
        </p:nvSpPr>
        <p:spPr>
          <a:xfrm>
            <a:off x="615636" y="1565402"/>
            <a:ext cx="6681458" cy="4835426"/>
          </a:xfrm>
          <a:prstGeom prst="rect">
            <a:avLst/>
          </a:prstGeom>
          <a:noFill/>
        </p:spPr>
        <p:txBody>
          <a:bodyPr wrap="square">
            <a:spAutoFit/>
          </a:bodyPr>
          <a:lstStyle/>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Para responder esa pregunta es necesario volver a lo conversado inicialmente con el prospecto. Si él quería ganar 1000 dólares al mes, le preguntas: </a:t>
            </a:r>
            <a:r>
              <a:rPr lang="es-ES" sz="1800" b="1" i="1" kern="100" dirty="0">
                <a:effectLst/>
                <a:latin typeface="Aptos" panose="020B0004020202020204" pitchFamily="34" charset="0"/>
                <a:ea typeface="Aptos" panose="020B0004020202020204" pitchFamily="34" charset="0"/>
                <a:cs typeface="Times New Roman" panose="02020603050405020304" pitchFamily="18" charset="0"/>
              </a:rPr>
              <a:t>“Para generar 1000 dólares todos los meses, ¿cuánto dinero en mercadería FuXion cree usted que debería invertir?”</a:t>
            </a:r>
            <a:endParaRPr lang="es-PE" sz="1800" b="1" i="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Si te dice: no lo sé. Puedes responder según el caso: </a:t>
            </a:r>
            <a:r>
              <a:rPr lang="es-ES" sz="1800" b="1" i="1" kern="100" dirty="0">
                <a:effectLst/>
                <a:latin typeface="Aptos" panose="020B0004020202020204" pitchFamily="34" charset="0"/>
                <a:ea typeface="Aptos" panose="020B0004020202020204" pitchFamily="34" charset="0"/>
                <a:cs typeface="Times New Roman" panose="02020603050405020304" pitchFamily="18" charset="0"/>
              </a:rPr>
              <a:t>¿Te parecería una buena inversión, invertir 1000 dólares en productos una vez, para ganar 1000 dólares todos los meses?</a:t>
            </a:r>
            <a:endParaRPr lang="es-PE" sz="1800" b="1" i="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Una inversión inferior a la compra de un celular, para comenzar a ganar 1000 dólares todos los meses, ¿te parece una buena inversión?, ¿te parece una inversión viable para ti?</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Luego de que te responda, le muestras los paquetes sugeridos de compra inicial. Siempre señalando que es una compra inicial (no una inversión) para trabajar y ganar el monto que dijo, para lograr todo lo que dijo al inicio de la reunión. </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n 7" descr="Hombre y mujer sentados en una cama&#10;&#10;Descripción generada automáticamente con confianza baja">
            <a:extLst>
              <a:ext uri="{FF2B5EF4-FFF2-40B4-BE49-F238E27FC236}">
                <a16:creationId xmlns:a16="http://schemas.microsoft.com/office/drawing/2014/main" id="{B50C3CC3-196D-8D82-60A0-27B944E5A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621143" y="0"/>
            <a:ext cx="4570857" cy="6858000"/>
          </a:xfrm>
          <a:prstGeom prst="rect">
            <a:avLst/>
          </a:prstGeom>
        </p:spPr>
      </p:pic>
      <p:sp>
        <p:nvSpPr>
          <p:cNvPr id="9" name="CuadroTexto 8">
            <a:extLst>
              <a:ext uri="{FF2B5EF4-FFF2-40B4-BE49-F238E27FC236}">
                <a16:creationId xmlns:a16="http://schemas.microsoft.com/office/drawing/2014/main" id="{F3565B8F-B91A-0EEF-3F07-9D775774E3D5}"/>
              </a:ext>
            </a:extLst>
          </p:cNvPr>
          <p:cNvSpPr txBox="1"/>
          <p:nvPr/>
        </p:nvSpPr>
        <p:spPr>
          <a:xfrm>
            <a:off x="615636" y="688440"/>
            <a:ext cx="4579861" cy="584775"/>
          </a:xfrm>
          <a:prstGeom prst="rect">
            <a:avLst/>
          </a:prstGeom>
          <a:solidFill>
            <a:srgbClr val="0070C0"/>
          </a:solidFill>
        </p:spPr>
        <p:txBody>
          <a:bodyPr wrap="square" rtlCol="0">
            <a:spAutoFit/>
          </a:bodyPr>
          <a:lstStyle/>
          <a:p>
            <a:r>
              <a:rPr lang="es-ES" sz="3200" b="1" dirty="0">
                <a:solidFill>
                  <a:schemeClr val="bg1"/>
                </a:solidFill>
              </a:rPr>
              <a:t>¿Cómo me afilio?</a:t>
            </a:r>
            <a:endParaRPr lang="es-PE" sz="3200" b="1" u="sng" dirty="0">
              <a:solidFill>
                <a:schemeClr val="bg1"/>
              </a:solidFill>
            </a:endParaRPr>
          </a:p>
        </p:txBody>
      </p:sp>
    </p:spTree>
    <p:extLst>
      <p:ext uri="{BB962C8B-B14F-4D97-AF65-F5344CB8AC3E}">
        <p14:creationId xmlns:p14="http://schemas.microsoft.com/office/powerpoint/2010/main" val="425588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a mujer con un sombrero en la mano&#10;&#10;Descripción generada automáticamente">
            <a:extLst>
              <a:ext uri="{FF2B5EF4-FFF2-40B4-BE49-F238E27FC236}">
                <a16:creationId xmlns:a16="http://schemas.microsoft.com/office/drawing/2014/main" id="{3D701B27-7F20-D41E-E0E6-E88D5C43A9D9}"/>
              </a:ext>
            </a:extLst>
          </p:cNvPr>
          <p:cNvPicPr>
            <a:picLocks noChangeAspect="1"/>
          </p:cNvPicPr>
          <p:nvPr/>
        </p:nvPicPr>
        <p:blipFill>
          <a:blip r:embed="rId2">
            <a:extLst>
              <a:ext uri="{28A0092B-C50C-407E-A947-70E740481C1C}">
                <a14:useLocalDpi xmlns:a14="http://schemas.microsoft.com/office/drawing/2010/main" val="0"/>
              </a:ext>
            </a:extLst>
          </a:blip>
          <a:srcRect l="26737" r="19451"/>
          <a:stretch/>
        </p:blipFill>
        <p:spPr>
          <a:xfrm flipH="1">
            <a:off x="-425513" y="18103"/>
            <a:ext cx="4970353" cy="6858000"/>
          </a:xfrm>
          <a:prstGeom prst="rect">
            <a:avLst/>
          </a:prstGeom>
        </p:spPr>
      </p:pic>
      <p:sp>
        <p:nvSpPr>
          <p:cNvPr id="6" name="CuadroTexto 5">
            <a:extLst>
              <a:ext uri="{FF2B5EF4-FFF2-40B4-BE49-F238E27FC236}">
                <a16:creationId xmlns:a16="http://schemas.microsoft.com/office/drawing/2014/main" id="{6C450D66-AFD2-893C-82B1-4B87A1C58B60}"/>
              </a:ext>
            </a:extLst>
          </p:cNvPr>
          <p:cNvSpPr txBox="1"/>
          <p:nvPr/>
        </p:nvSpPr>
        <p:spPr>
          <a:xfrm>
            <a:off x="1004934" y="3329410"/>
            <a:ext cx="2697933" cy="1200329"/>
          </a:xfrm>
          <a:prstGeom prst="rect">
            <a:avLst/>
          </a:prstGeom>
          <a:noFill/>
        </p:spPr>
        <p:txBody>
          <a:bodyPr wrap="square" rtlCol="0">
            <a:spAutoFit/>
          </a:bodyPr>
          <a:lstStyle/>
          <a:p>
            <a:r>
              <a:rPr lang="es-ES" sz="2400" b="1" i="1" dirty="0"/>
              <a:t>Te llamo mañana a las 8:00pm entonces, queda</a:t>
            </a:r>
            <a:endParaRPr lang="es-PE" sz="2400" b="1" i="1" dirty="0"/>
          </a:p>
        </p:txBody>
      </p:sp>
      <p:sp>
        <p:nvSpPr>
          <p:cNvPr id="8" name="CuadroTexto 7">
            <a:extLst>
              <a:ext uri="{FF2B5EF4-FFF2-40B4-BE49-F238E27FC236}">
                <a16:creationId xmlns:a16="http://schemas.microsoft.com/office/drawing/2014/main" id="{A1790A8D-C4A6-16BE-67FC-D581BBC9624A}"/>
              </a:ext>
            </a:extLst>
          </p:cNvPr>
          <p:cNvSpPr txBox="1"/>
          <p:nvPr/>
        </p:nvSpPr>
        <p:spPr>
          <a:xfrm>
            <a:off x="5133314" y="2467720"/>
            <a:ext cx="6310264" cy="2954655"/>
          </a:xfrm>
          <a:prstGeom prst="rect">
            <a:avLst/>
          </a:prstGeom>
          <a:noFill/>
        </p:spPr>
        <p:txBody>
          <a:bodyPr wrap="square">
            <a:spAutoFit/>
          </a:bodyPr>
          <a:lstStyle/>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Luego de que se posicione en alguna alternativa, evalúas la necesidad de comenzar con el Seguimiento Profesional (Módulo 5) con la pregunta: </a:t>
            </a:r>
            <a:r>
              <a:rPr lang="es-ES" sz="1800" b="1" i="1" kern="100" dirty="0">
                <a:effectLst/>
                <a:latin typeface="Aptos" panose="020B0004020202020204" pitchFamily="34" charset="0"/>
                <a:ea typeface="Aptos" panose="020B0004020202020204" pitchFamily="34" charset="0"/>
                <a:cs typeface="Times New Roman" panose="02020603050405020304" pitchFamily="18" charset="0"/>
              </a:rPr>
              <a:t>“Excelente, ¿usted está listo para iniciar o quisiera más información?”</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endParaRPr lang="es-ES"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Si te dice que está listo, lo afilias en ese momento. Si te dice que necesita más información entonces le das esa información en videos, enlaces o agendas una reunión con un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upline</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directo. </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E041FFD8-221C-E69E-4485-A843D7FA1F52}"/>
              </a:ext>
            </a:extLst>
          </p:cNvPr>
          <p:cNvSpPr txBox="1"/>
          <p:nvPr/>
        </p:nvSpPr>
        <p:spPr>
          <a:xfrm>
            <a:off x="5133314" y="1503252"/>
            <a:ext cx="4579861" cy="584775"/>
          </a:xfrm>
          <a:prstGeom prst="rect">
            <a:avLst/>
          </a:prstGeom>
          <a:solidFill>
            <a:srgbClr val="0070C0"/>
          </a:solidFill>
        </p:spPr>
        <p:txBody>
          <a:bodyPr wrap="square" rtlCol="0">
            <a:spAutoFit/>
          </a:bodyPr>
          <a:lstStyle/>
          <a:p>
            <a:r>
              <a:rPr lang="es-ES" sz="3200" b="1" dirty="0">
                <a:solidFill>
                  <a:schemeClr val="bg1"/>
                </a:solidFill>
              </a:rPr>
              <a:t>Terminar la reunión</a:t>
            </a:r>
            <a:endParaRPr lang="es-PE" sz="3200" b="1" u="sng" dirty="0">
              <a:solidFill>
                <a:schemeClr val="bg1"/>
              </a:solidFill>
            </a:endParaRPr>
          </a:p>
        </p:txBody>
      </p:sp>
      <p:sp>
        <p:nvSpPr>
          <p:cNvPr id="12" name="CuadroTexto 11">
            <a:extLst>
              <a:ext uri="{FF2B5EF4-FFF2-40B4-BE49-F238E27FC236}">
                <a16:creationId xmlns:a16="http://schemas.microsoft.com/office/drawing/2014/main" id="{040B35D7-DC33-FDED-828A-6BCD29275212}"/>
              </a:ext>
            </a:extLst>
          </p:cNvPr>
          <p:cNvSpPr txBox="1"/>
          <p:nvPr/>
        </p:nvSpPr>
        <p:spPr>
          <a:xfrm>
            <a:off x="5133314" y="2467720"/>
            <a:ext cx="6310264" cy="2954655"/>
          </a:xfrm>
          <a:prstGeom prst="rect">
            <a:avLst/>
          </a:prstGeom>
          <a:noFill/>
        </p:spPr>
        <p:txBody>
          <a:bodyPr wrap="square">
            <a:spAutoFit/>
          </a:bodyPr>
          <a:lstStyle/>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Recuerda: Muy importante, </a:t>
            </a:r>
            <a:r>
              <a:rPr lang="es-ES" sz="1800" b="1" i="1" kern="100" dirty="0">
                <a:effectLst/>
                <a:latin typeface="Aptos" panose="020B0004020202020204" pitchFamily="34" charset="0"/>
                <a:ea typeface="Aptos" panose="020B0004020202020204" pitchFamily="34" charset="0"/>
                <a:cs typeface="Times New Roman" panose="02020603050405020304" pitchFamily="18" charset="0"/>
              </a:rPr>
              <a:t>no te despides de tu prospecto sin una anotación en tu agenda</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No te despidas diciendo cosas como:</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Ya luego hablamos</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Conversamos por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whatsapp</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entonces</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Perfecto estos días entonces cerramos el tema</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Aptos" panose="020B0004020202020204" pitchFamily="34" charset="0"/>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Listo, me llamas pues, para afiliarte</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No, toda presentación de negocio termina o con la afiliación o con la cita de un siguiente encuentro o llamada agendados. </a:t>
            </a:r>
            <a:endParaRPr lang="es-P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478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250"/>
                                        <p:tgtEl>
                                          <p:spTgt spid="8"/>
                                        </p:tgtEl>
                                      </p:cBhvr>
                                    </p:animEffect>
                                    <p:set>
                                      <p:cBhvr>
                                        <p:cTn id="14" dur="1" fill="hold">
                                          <p:stCondLst>
                                            <p:cond delay="249"/>
                                          </p:stCondLst>
                                        </p:cTn>
                                        <p:tgtEl>
                                          <p:spTgt spid="8"/>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2B63C-4CE4-1380-2ABA-111C0210BE8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6912D7D-B7FC-CE7C-41C2-2796BB7C0776}"/>
              </a:ext>
            </a:extLst>
          </p:cNvPr>
          <p:cNvSpPr txBox="1"/>
          <p:nvPr/>
        </p:nvSpPr>
        <p:spPr>
          <a:xfrm>
            <a:off x="2503109" y="663000"/>
            <a:ext cx="7185781" cy="584775"/>
          </a:xfrm>
          <a:prstGeom prst="rect">
            <a:avLst/>
          </a:prstGeom>
          <a:noFill/>
        </p:spPr>
        <p:txBody>
          <a:bodyPr wrap="square" rtlCol="0">
            <a:spAutoFit/>
          </a:bodyPr>
          <a:lstStyle/>
          <a:p>
            <a:pPr algn="ctr"/>
            <a:r>
              <a:rPr lang="es-ES" sz="3200" b="1" dirty="0">
                <a:solidFill>
                  <a:srgbClr val="0070C0"/>
                </a:solidFill>
              </a:rPr>
              <a:t>CONSIDERACIONES FINALES</a:t>
            </a:r>
            <a:endParaRPr lang="es-PE" sz="3200" b="1" u="sng" dirty="0">
              <a:solidFill>
                <a:srgbClr val="0070C0"/>
              </a:solidFill>
            </a:endParaRPr>
          </a:p>
        </p:txBody>
      </p:sp>
      <p:sp>
        <p:nvSpPr>
          <p:cNvPr id="5" name="CuadroTexto 4">
            <a:extLst>
              <a:ext uri="{FF2B5EF4-FFF2-40B4-BE49-F238E27FC236}">
                <a16:creationId xmlns:a16="http://schemas.microsoft.com/office/drawing/2014/main" id="{98F250B0-DCC8-0B50-4EFC-40CA409D1502}"/>
              </a:ext>
            </a:extLst>
          </p:cNvPr>
          <p:cNvSpPr txBox="1"/>
          <p:nvPr/>
        </p:nvSpPr>
        <p:spPr>
          <a:xfrm>
            <a:off x="1171574" y="1531799"/>
            <a:ext cx="9848850" cy="2585323"/>
          </a:xfrm>
          <a:prstGeom prst="rect">
            <a:avLst/>
          </a:prstGeom>
          <a:noFill/>
        </p:spPr>
        <p:txBody>
          <a:bodyPr wrap="square" rtlCol="0">
            <a:spAutoFit/>
          </a:bodyPr>
          <a:lstStyle/>
          <a:p>
            <a:pPr marL="285750" indent="-285750">
              <a:buFont typeface="Arial" panose="020B0604020202020204" pitchFamily="34" charset="0"/>
              <a:buChar char="•"/>
            </a:pPr>
            <a:r>
              <a:rPr lang="es-PE" dirty="0"/>
              <a:t>Recuerda que no hay mala presentación para buen prospecto y no hay buena presentación para mal prospecto o prospecto no filtrado</a:t>
            </a:r>
          </a:p>
          <a:p>
            <a:pPr marL="285750" indent="-285750">
              <a:buFont typeface="Arial" panose="020B0604020202020204" pitchFamily="34" charset="0"/>
              <a:buChar char="•"/>
            </a:pPr>
            <a:r>
              <a:rPr lang="es-PE" dirty="0"/>
              <a:t>Crea un contexto idóneo para tu reunión, es decir: crea el espacio sin distracciones, en la sala de tu casa, un café tranquilo, una sala de Zoom, etc. </a:t>
            </a:r>
          </a:p>
          <a:p>
            <a:pPr marL="285750" indent="-285750">
              <a:buFont typeface="Arial" panose="020B0604020202020204" pitchFamily="34" charset="0"/>
              <a:buChar char="•"/>
            </a:pPr>
            <a:r>
              <a:rPr lang="es-PE" dirty="0"/>
              <a:t>Si estás en una Reunión de Negocio en Casa la estructura es la misma: </a:t>
            </a:r>
          </a:p>
          <a:p>
            <a:pPr marL="742950" lvl="1" indent="-285750">
              <a:buFont typeface="Arial" panose="020B0604020202020204" pitchFamily="34" charset="0"/>
              <a:buChar char="•"/>
            </a:pPr>
            <a:r>
              <a:rPr lang="es-PE" dirty="0"/>
              <a:t>Edificación</a:t>
            </a:r>
          </a:p>
          <a:p>
            <a:pPr marL="742950" lvl="1" indent="-285750">
              <a:buFont typeface="Arial" panose="020B0604020202020204" pitchFamily="34" charset="0"/>
              <a:buChar char="•"/>
            </a:pPr>
            <a:r>
              <a:rPr lang="es-PE" dirty="0"/>
              <a:t>Romper el Hielo e identificar intereses</a:t>
            </a:r>
          </a:p>
          <a:p>
            <a:pPr marL="742950" lvl="1" indent="-285750">
              <a:buFont typeface="Arial" panose="020B0604020202020204" pitchFamily="34" charset="0"/>
              <a:buChar char="•"/>
            </a:pPr>
            <a:r>
              <a:rPr lang="es-PE" dirty="0"/>
              <a:t>Usar la herramienta (de preferencia la Web con los videos)</a:t>
            </a:r>
          </a:p>
          <a:p>
            <a:pPr marL="742950" lvl="1" indent="-285750">
              <a:buFont typeface="Arial" panose="020B0604020202020204" pitchFamily="34" charset="0"/>
              <a:buChar char="•"/>
            </a:pPr>
            <a:r>
              <a:rPr lang="es-PE" dirty="0"/>
              <a:t>Contar historias y concretar con cada uno</a:t>
            </a:r>
          </a:p>
        </p:txBody>
      </p:sp>
      <p:sp>
        <p:nvSpPr>
          <p:cNvPr id="2" name="CuadroTexto 1">
            <a:extLst>
              <a:ext uri="{FF2B5EF4-FFF2-40B4-BE49-F238E27FC236}">
                <a16:creationId xmlns:a16="http://schemas.microsoft.com/office/drawing/2014/main" id="{1718C7DE-F227-A337-0466-739048233304}"/>
              </a:ext>
            </a:extLst>
          </p:cNvPr>
          <p:cNvSpPr txBox="1"/>
          <p:nvPr/>
        </p:nvSpPr>
        <p:spPr>
          <a:xfrm>
            <a:off x="1171574" y="4117122"/>
            <a:ext cx="9848850" cy="646331"/>
          </a:xfrm>
          <a:prstGeom prst="rect">
            <a:avLst/>
          </a:prstGeom>
          <a:noFill/>
        </p:spPr>
        <p:txBody>
          <a:bodyPr wrap="square" rtlCol="0">
            <a:spAutoFit/>
          </a:bodyPr>
          <a:lstStyle/>
          <a:p>
            <a:pPr marL="285750" indent="-285750">
              <a:buFont typeface="Arial" panose="020B0604020202020204" pitchFamily="34" charset="0"/>
              <a:buChar char="•"/>
            </a:pPr>
            <a:r>
              <a:rPr lang="es-PE" dirty="0"/>
              <a:t>En una Reunión de Negocio en Casa se puede concretar 1 a 1 mientras se desarrolla la degustación, poniendo una música en volumen alto y los demás leen el catálogo. </a:t>
            </a:r>
          </a:p>
        </p:txBody>
      </p:sp>
    </p:spTree>
    <p:extLst>
      <p:ext uri="{BB962C8B-B14F-4D97-AF65-F5344CB8AC3E}">
        <p14:creationId xmlns:p14="http://schemas.microsoft.com/office/powerpoint/2010/main" val="172249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left)">
                                      <p:cBhvr>
                                        <p:cTn id="20" dur="500"/>
                                        <p:tgtEl>
                                          <p:spTgt spid="5">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wipe(left)">
                                      <p:cBhvr>
                                        <p:cTn id="26" dur="500"/>
                                        <p:tgtEl>
                                          <p:spTgt spid="5">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wipe(left)">
                                      <p:cBhvr>
                                        <p:cTn id="29" dur="500"/>
                                        <p:tgtEl>
                                          <p:spTgt spid="5">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
                                            <p:txEl>
                                              <p:pRg st="0" end="0"/>
                                            </p:txEl>
                                          </p:spTgt>
                                        </p:tgtEl>
                                        <p:attrNameLst>
                                          <p:attrName>style.visibility</p:attrName>
                                        </p:attrNameLst>
                                      </p:cBhvr>
                                      <p:to>
                                        <p:strVal val="visible"/>
                                      </p:to>
                                    </p:set>
                                    <p:animEffect transition="in" filter="wipe(left)">
                                      <p:cBhvr>
                                        <p:cTn id="34"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uiExpand="1"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486</TotalTime>
  <Words>1338</Words>
  <Application>Microsoft Office PowerPoint</Application>
  <PresentationFormat>Panorámica</PresentationFormat>
  <Paragraphs>85</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Victor Hugo De la Calle</dc:creator>
  <cp:lastModifiedBy>Victor Hugo De la Calle</cp:lastModifiedBy>
  <cp:revision>13</cp:revision>
  <dcterms:created xsi:type="dcterms:W3CDTF">2024-11-10T21:46:10Z</dcterms:created>
  <dcterms:modified xsi:type="dcterms:W3CDTF">2026-09-03T13:46:17Z</dcterms:modified>
</cp:coreProperties>
</file>