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70" r:id="rId3"/>
    <p:sldId id="271" r:id="rId4"/>
    <p:sldId id="272" r:id="rId5"/>
    <p:sldId id="265" r:id="rId6"/>
    <p:sldId id="266" r:id="rId7"/>
    <p:sldId id="267" r:id="rId8"/>
    <p:sldId id="268" r:id="rId9"/>
    <p:sldId id="277" r:id="rId10"/>
    <p:sldId id="269" r:id="rId11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CE"/>
    <a:srgbClr val="A02B93"/>
    <a:srgbClr val="EF6B26"/>
    <a:srgbClr val="4EA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0353D-791E-4320-8940-E5FA9B3CE676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F27B8-BFF4-4C7A-8D2E-7572C8E7EF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473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A70F9-41C9-4A3C-958F-5D8BEF62C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2E55C8-872B-942E-3797-BE3207CC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12EFD-2251-7751-C45D-CB30D0305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496EE-791C-692F-868C-9E4F6099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371F8-6A5F-7255-BC5F-8AC71B73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840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7FF44-F472-F839-9EC5-B422508F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DCF5FD-604C-C216-CAAD-DD27DCC46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73A11-7092-8AF7-BE8C-D1BF042DA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A290F-1E45-25D5-A5A6-69A9DC74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01255-5835-937C-EFAB-E0BF6D58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9023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CF256-EFA4-FD24-23B5-574715917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9C6B5F-A1F1-F764-DF90-B7F6E2B40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DCF797-1179-3F51-D4D0-D9EE012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0BF26-D12D-7F3E-59CE-B2C857231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35CD-A71D-B624-4B0A-5B8F69BA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44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8C4E4-9C9D-3384-6030-68B5A768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1DF05-8587-2524-4B7C-1F1A4FC2E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6AF0FF-E6A2-4D77-E06D-2B24BB55C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E5D10F-F157-1F9B-C40A-347750E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7C034A-5D14-4E4C-E0CC-5BB4BFB3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BF0690-CF83-A4A4-B664-75A162A8C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431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697D0-8A26-6512-B499-5B4E82C0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A6CE24-7239-479B-FA82-FED65DF50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A2F044-78FD-5654-93B4-9A471E451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4514FD-04E3-B374-49FC-E06212C39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5102E6-3ABB-81CF-E353-BF9D0913E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9D1783-2517-2F29-DEE2-D0BCCA6C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CE5D77-B152-8E1B-EF7B-1E9727BD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734520-7EAC-F305-7C65-6F24DCC5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3439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74005-0F9A-6207-2681-42146E36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443226-E097-745F-D974-1C71E96AD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02FDBD-4701-BF5A-48CA-1B090DCA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1F8ECF-C4BE-1E5B-D4AF-A073C3AE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028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AF28026-3539-080F-E21D-8CE97D87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B28A96-30F9-4BC2-39D0-AF567A49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34F3A6-A689-A7D5-90A0-546A394B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254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38E4E-A9FF-C349-EA01-CADAAC42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83D396-5303-E198-AF7E-730FD7BD1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883257-0C1A-7D11-154B-BD9B540FA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50DBC7-6CCE-7B70-45AE-90F5D3CF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74E103-099E-D381-A1D8-9F3204B0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00D8FB-978D-C522-4932-D6602A6B6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2290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9530E-6C88-D7C7-A039-1B949524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B634DED-183B-C9E5-9E34-F011A9FDF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61A034-B04B-D874-822D-8F7596827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DB122-79B0-A2EF-BBC5-832A583B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8B2B9B-3E8B-67E8-3924-BC35264A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803CB8-E2F6-EB5A-B612-AA64C559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830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170FB-169A-9EF6-A36B-B4353005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521C36-FC85-A363-D5F7-BB5C53786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F03E5-DF1D-A2C3-0588-39EA19CA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34BB7-0FBE-EC24-491A-65796E75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7D598-B3BF-1BB0-7876-5A4A35E1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316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B36A39-DE75-E860-8D8D-38B9C2DD6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B3D4AA-6E24-5A9B-C73F-CCE8D387B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322DE-76F8-8CA2-D661-EF708FD9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132381-E5FD-F332-59AB-52C895CC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AB93C5-FF3B-4B9C-ECF8-A6DC0208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4661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8A2F16A-6C77-B183-DD69-F60828D1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5C0A0D-528E-C282-95B8-B748F0173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4E30F7-F6A6-3A88-08B1-1874229C8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23882-0848-1F2E-6975-9D64A73AE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93408-7F64-5277-AE0C-ED3B5EF59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881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71DB427-4EC6-EDE1-49ED-D79681705817}"/>
              </a:ext>
            </a:extLst>
          </p:cNvPr>
          <p:cNvSpPr txBox="1"/>
          <p:nvPr/>
        </p:nvSpPr>
        <p:spPr>
          <a:xfrm>
            <a:off x="4379584" y="3429000"/>
            <a:ext cx="3432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i="1" dirty="0"/>
              <a:t>Prospección e Invitación</a:t>
            </a:r>
            <a:endParaRPr lang="es-PE" sz="24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A64B4FE-7E6B-9786-4C25-F7D8B7631655}"/>
              </a:ext>
            </a:extLst>
          </p:cNvPr>
          <p:cNvSpPr txBox="1"/>
          <p:nvPr/>
        </p:nvSpPr>
        <p:spPr>
          <a:xfrm>
            <a:off x="4931160" y="2844225"/>
            <a:ext cx="2329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/>
              <a:t>MÓDULO 2:</a:t>
            </a:r>
            <a:endParaRPr lang="es-PE" sz="3200" b="1" u="sng" dirty="0"/>
          </a:p>
        </p:txBody>
      </p:sp>
    </p:spTree>
    <p:extLst>
      <p:ext uri="{BB962C8B-B14F-4D97-AF65-F5344CB8AC3E}">
        <p14:creationId xmlns:p14="http://schemas.microsoft.com/office/powerpoint/2010/main" val="5387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8B4D6FE-4CAB-12B2-3676-8D1D7CF1E6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46" t="3036" r="15421" b="4423"/>
          <a:stretch/>
        </p:blipFill>
        <p:spPr>
          <a:xfrm rot="20934921">
            <a:off x="620604" y="1581640"/>
            <a:ext cx="5380785" cy="4051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A22AF65-8AE0-BBBA-C64A-842DAB7D5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3" t="7361" r="52361" b="56389"/>
          <a:stretch/>
        </p:blipFill>
        <p:spPr>
          <a:xfrm>
            <a:off x="4426833" y="4439495"/>
            <a:ext cx="1913832" cy="189208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A4D22B0-33E8-CEC9-2192-B0F9EE1241D2}"/>
              </a:ext>
            </a:extLst>
          </p:cNvPr>
          <p:cNvSpPr txBox="1"/>
          <p:nvPr/>
        </p:nvSpPr>
        <p:spPr>
          <a:xfrm>
            <a:off x="6506077" y="1175558"/>
            <a:ext cx="4579861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Si estás aquí…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133044F-5DCF-D1E4-F918-E0048476A227}"/>
              </a:ext>
            </a:extLst>
          </p:cNvPr>
          <p:cNvSpPr txBox="1"/>
          <p:nvPr/>
        </p:nvSpPr>
        <p:spPr>
          <a:xfrm>
            <a:off x="6506077" y="2317689"/>
            <a:ext cx="50637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Si estás aquí es porque ya hiciste algunas cosas:</a:t>
            </a:r>
          </a:p>
          <a:p>
            <a:endParaRPr lang="es-PE" dirty="0"/>
          </a:p>
          <a:p>
            <a:r>
              <a:rPr lang="es-PE" dirty="0"/>
              <a:t>Recordatorio:</a:t>
            </a:r>
          </a:p>
          <a:p>
            <a:pPr marL="285750" indent="-285750">
              <a:buFontTx/>
              <a:buChar char="-"/>
            </a:pPr>
            <a:r>
              <a:rPr lang="es-PE" dirty="0"/>
              <a:t>Lista de 200</a:t>
            </a:r>
          </a:p>
          <a:p>
            <a:pPr marL="285750" indent="-285750">
              <a:buFontTx/>
              <a:buChar char="-"/>
            </a:pPr>
            <a:r>
              <a:rPr lang="es-PE" dirty="0"/>
              <a:t>Segmentar a los 70 mejores (A-E-I)</a:t>
            </a:r>
          </a:p>
          <a:p>
            <a:pPr marL="285750" indent="-285750">
              <a:buFontTx/>
              <a:buChar char="-"/>
            </a:pPr>
            <a:endParaRPr lang="es-PE" dirty="0"/>
          </a:p>
          <a:p>
            <a:r>
              <a:rPr lang="es-ES" dirty="0"/>
              <a:t>Ahora nos toca aprender a prospectar e invitar a toda la lista de contactos y a todos los contactos nuevos que conozcamos según lo aprendido en el módulo 1</a:t>
            </a:r>
            <a:endParaRPr lang="es-PE" dirty="0"/>
          </a:p>
          <a:p>
            <a:endParaRPr lang="es-PE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584852D-47D5-91C9-0084-BF76E2AB8B21}"/>
              </a:ext>
            </a:extLst>
          </p:cNvPr>
          <p:cNvSpPr/>
          <p:nvPr/>
        </p:nvSpPr>
        <p:spPr>
          <a:xfrm rot="20516805">
            <a:off x="580791" y="2105891"/>
            <a:ext cx="979055" cy="1062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6141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C4528F2-A078-C830-9D65-A7A0C207F64C}"/>
              </a:ext>
            </a:extLst>
          </p:cNvPr>
          <p:cNvSpPr txBox="1"/>
          <p:nvPr/>
        </p:nvSpPr>
        <p:spPr>
          <a:xfrm>
            <a:off x="2240150" y="612568"/>
            <a:ext cx="7711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89CE"/>
                </a:solidFill>
              </a:rPr>
              <a:t>PROSPECCIÓN VS INVITACIÓN</a:t>
            </a:r>
            <a:endParaRPr lang="es-PE" sz="3200" b="1" u="sng" dirty="0">
              <a:solidFill>
                <a:srgbClr val="0089CE"/>
              </a:solidFill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461CD41-3831-970C-8CAC-B964CA1542E2}"/>
              </a:ext>
            </a:extLst>
          </p:cNvPr>
          <p:cNvSpPr/>
          <p:nvPr/>
        </p:nvSpPr>
        <p:spPr>
          <a:xfrm>
            <a:off x="2027976" y="1756372"/>
            <a:ext cx="3983525" cy="2073244"/>
          </a:xfrm>
          <a:prstGeom prst="roundRect">
            <a:avLst/>
          </a:prstGeom>
          <a:solidFill>
            <a:srgbClr val="0089CE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Paso1:</a:t>
            </a:r>
            <a:br>
              <a:rPr lang="es-ES" dirty="0"/>
            </a:br>
            <a:r>
              <a:rPr lang="es-ES" dirty="0"/>
              <a:t>Prospectar es contactar a las personas y retomar la relación con preguntas.</a:t>
            </a:r>
            <a:endParaRPr lang="es-PE" dirty="0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FE0824E-4D4F-4D60-D473-B0F4B249281F}"/>
              </a:ext>
            </a:extLst>
          </p:cNvPr>
          <p:cNvSpPr/>
          <p:nvPr/>
        </p:nvSpPr>
        <p:spPr>
          <a:xfrm>
            <a:off x="6316301" y="1756372"/>
            <a:ext cx="3983525" cy="2073244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Paso2:</a:t>
            </a:r>
            <a:br>
              <a:rPr lang="es-ES" dirty="0"/>
            </a:br>
            <a:r>
              <a:rPr lang="es-ES" dirty="0"/>
              <a:t>Invitar es hacer la pregunta de filtro para identificar si quieren conocer FuXion</a:t>
            </a:r>
            <a:endParaRPr lang="es-PE" dirty="0"/>
          </a:p>
        </p:txBody>
      </p:sp>
      <p:pic>
        <p:nvPicPr>
          <p:cNvPr id="8" name="Imagen 7" descr="Un par de personas de pie&#10;&#10;Descripción generada automáticamente con confianza media">
            <a:extLst>
              <a:ext uri="{FF2B5EF4-FFF2-40B4-BE49-F238E27FC236}">
                <a16:creationId xmlns:a16="http://schemas.microsoft.com/office/drawing/2014/main" id="{6CD007C6-CA5E-C0AE-D05D-4A9E72BAD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543" y="4052345"/>
            <a:ext cx="3287986" cy="2193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 descr="Un joven parado con los brazos levantados&#10;&#10;Descripción generada automáticamente con confianza media">
            <a:extLst>
              <a:ext uri="{FF2B5EF4-FFF2-40B4-BE49-F238E27FC236}">
                <a16:creationId xmlns:a16="http://schemas.microsoft.com/office/drawing/2014/main" id="{1DE22BB2-B951-675B-7929-49C2A5058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863" y="4052345"/>
            <a:ext cx="3287986" cy="2194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8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4D91181-0C48-8D9B-83C1-64B441472E46}"/>
              </a:ext>
            </a:extLst>
          </p:cNvPr>
          <p:cNvSpPr txBox="1"/>
          <p:nvPr/>
        </p:nvSpPr>
        <p:spPr>
          <a:xfrm>
            <a:off x="2240150" y="612568"/>
            <a:ext cx="7711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89CE"/>
                </a:solidFill>
              </a:rPr>
              <a:t>PROSPECTANDO</a:t>
            </a:r>
            <a:endParaRPr lang="es-PE" sz="3200" b="1" u="sng" dirty="0">
              <a:solidFill>
                <a:srgbClr val="0089CE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ACE1106-79B3-F4BC-00DB-BFA506F7CBF6}"/>
              </a:ext>
            </a:extLst>
          </p:cNvPr>
          <p:cNvSpPr txBox="1"/>
          <p:nvPr/>
        </p:nvSpPr>
        <p:spPr>
          <a:xfrm>
            <a:off x="1583870" y="1520260"/>
            <a:ext cx="96595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/>
              <a:t>Prospectar es contactar a las personas y </a:t>
            </a:r>
            <a:r>
              <a:rPr lang="es-ES" u="sng" dirty="0"/>
              <a:t>retomar la relación</a:t>
            </a:r>
            <a:r>
              <a:rPr lang="es-ES" dirty="0"/>
              <a:t> con preguntas, puedes usar los principios de </a:t>
            </a:r>
            <a:r>
              <a:rPr lang="es-ES" b="1" i="1" dirty="0"/>
              <a:t>Localidad </a:t>
            </a:r>
            <a:r>
              <a:rPr lang="es-ES" dirty="0"/>
              <a:t>u </a:t>
            </a:r>
            <a:r>
              <a:rPr lang="es-ES" b="1" i="1" dirty="0"/>
              <a:t>Ocupación</a:t>
            </a:r>
            <a:r>
              <a:rPr lang="es-ES" dirty="0"/>
              <a:t>:</a:t>
            </a:r>
          </a:p>
          <a:p>
            <a:pPr marL="285750" indent="-285750">
              <a:buFontTx/>
              <a:buChar char="-"/>
            </a:pPr>
            <a:r>
              <a:rPr lang="es-ES" u="sng" dirty="0"/>
              <a:t>Localidad</a:t>
            </a:r>
            <a:r>
              <a:rPr lang="es-ES" dirty="0"/>
              <a:t>: 	Ejemplo: ¿Y en qué estás trabajando ahora?, ¿sigues en </a:t>
            </a:r>
            <a:r>
              <a:rPr lang="es-ES" dirty="0" err="1"/>
              <a:t>Petróperú</a:t>
            </a:r>
            <a:r>
              <a:rPr lang="es-ES" dirty="0"/>
              <a:t>?</a:t>
            </a:r>
          </a:p>
          <a:p>
            <a:pPr marL="285750" indent="-285750">
              <a:buFontTx/>
              <a:buChar char="-"/>
            </a:pPr>
            <a:r>
              <a:rPr lang="es-ES" u="sng" dirty="0"/>
              <a:t>Ocupación</a:t>
            </a:r>
            <a:r>
              <a:rPr lang="es-ES" dirty="0"/>
              <a:t>: 	</a:t>
            </a:r>
            <a:r>
              <a:rPr lang="es-ES" dirty="0" err="1"/>
              <a:t>Ejmplo</a:t>
            </a:r>
            <a:r>
              <a:rPr lang="es-ES" dirty="0"/>
              <a:t>: ¿Por dónde estás viviendo?, ¿sigues viviendo en Santa </a:t>
            </a:r>
            <a:r>
              <a:rPr lang="es-ES" dirty="0" err="1"/>
              <a:t>Fé</a:t>
            </a:r>
            <a:r>
              <a:rPr lang="es-ES" dirty="0"/>
              <a:t>?</a:t>
            </a:r>
          </a:p>
          <a:p>
            <a:endParaRPr lang="es-PE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9FB57C-27BC-2FD5-DF6B-AD4615C2C174}"/>
              </a:ext>
            </a:extLst>
          </p:cNvPr>
          <p:cNvSpPr txBox="1"/>
          <p:nvPr/>
        </p:nvSpPr>
        <p:spPr>
          <a:xfrm>
            <a:off x="1583870" y="3416092"/>
            <a:ext cx="41637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Luego de que se abrió la conversación y se retomó la relación, no nos demoremos mucho en decirles el motivo de nuestro contacto, utilizando la información recogida en las preguntas iniciales.</a:t>
            </a:r>
            <a:endParaRPr lang="es-PE" dirty="0"/>
          </a:p>
        </p:txBody>
      </p:sp>
      <p:pic>
        <p:nvPicPr>
          <p:cNvPr id="10" name="Imagen 9" descr="Un hombre con una cerveza en la mano&#10;&#10;Descripción generada automáticamente con confianza baja">
            <a:extLst>
              <a:ext uri="{FF2B5EF4-FFF2-40B4-BE49-F238E27FC236}">
                <a16:creationId xmlns:a16="http://schemas.microsoft.com/office/drawing/2014/main" id="{AA5A062B-528A-4A1A-A5C5-141DB411EB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997588"/>
            <a:ext cx="5279497" cy="3524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088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hombre con una camisa de color azul en la mano&#10;&#10;Descripción generada automáticamente con confianza baja">
            <a:extLst>
              <a:ext uri="{FF2B5EF4-FFF2-40B4-BE49-F238E27FC236}">
                <a16:creationId xmlns:a16="http://schemas.microsoft.com/office/drawing/2014/main" id="{75F989F2-7CDC-AE4B-7CF2-DFBCA62D9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2" r="21079"/>
          <a:stretch/>
        </p:blipFill>
        <p:spPr>
          <a:xfrm>
            <a:off x="8067676" y="0"/>
            <a:ext cx="4124324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4C6C7AA-F74A-3545-98F4-1A55507CDDDC}"/>
              </a:ext>
            </a:extLst>
          </p:cNvPr>
          <p:cNvSpPr txBox="1"/>
          <p:nvPr/>
        </p:nvSpPr>
        <p:spPr>
          <a:xfrm>
            <a:off x="1793928" y="532536"/>
            <a:ext cx="8180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89CE"/>
                </a:solidFill>
              </a:rPr>
              <a:t>INVITANDO A TU REUNIÓN DE </a:t>
            </a:r>
            <a:r>
              <a:rPr lang="es-ES" sz="3200" b="1" u="sng" dirty="0">
                <a:solidFill>
                  <a:srgbClr val="0089CE"/>
                </a:solidFill>
              </a:rPr>
              <a:t>NEGOCIO</a:t>
            </a:r>
            <a:endParaRPr lang="es-PE" sz="3200" b="1" u="sng" dirty="0">
              <a:solidFill>
                <a:srgbClr val="0089CE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E591F1C-35E4-A0E3-C4E0-717118852C4F}"/>
              </a:ext>
            </a:extLst>
          </p:cNvPr>
          <p:cNvSpPr txBox="1"/>
          <p:nvPr/>
        </p:nvSpPr>
        <p:spPr>
          <a:xfrm>
            <a:off x="2118946" y="1117311"/>
            <a:ext cx="4295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/>
              <a:t>Para personas en tu lista de contactos con 3 y 2 estrellas principalmente.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E9B98F-26DF-C243-1472-1214347337CA}"/>
              </a:ext>
            </a:extLst>
          </p:cNvPr>
          <p:cNvSpPr txBox="1"/>
          <p:nvPr/>
        </p:nvSpPr>
        <p:spPr>
          <a:xfrm>
            <a:off x="3224754" y="2397858"/>
            <a:ext cx="45798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i="1" dirty="0"/>
              <a:t>Estructura básica:</a:t>
            </a:r>
          </a:p>
          <a:p>
            <a:pPr marL="342900" indent="-342900">
              <a:buAutoNum type="arabicPeriod"/>
            </a:pPr>
            <a:r>
              <a:rPr lang="es-PE" sz="3200" dirty="0"/>
              <a:t>Te cuento</a:t>
            </a:r>
          </a:p>
          <a:p>
            <a:pPr marL="342900" indent="-342900">
              <a:buAutoNum type="arabicPeriod"/>
            </a:pPr>
            <a:r>
              <a:rPr lang="es-PE" sz="3200" dirty="0"/>
              <a:t>Negocio</a:t>
            </a:r>
          </a:p>
          <a:p>
            <a:pPr marL="342900" indent="-342900">
              <a:buAutoNum type="arabicPeriod"/>
            </a:pPr>
            <a:r>
              <a:rPr lang="es-PE" sz="3200" dirty="0"/>
              <a:t>Amigos de confianza</a:t>
            </a:r>
          </a:p>
          <a:p>
            <a:pPr marL="342900" indent="-342900">
              <a:buAutoNum type="arabicPeriod"/>
            </a:pPr>
            <a:r>
              <a:rPr lang="es-PE" sz="3200" dirty="0"/>
              <a:t>Halago sincero</a:t>
            </a:r>
          </a:p>
          <a:p>
            <a:pPr marL="342900" indent="-342900">
              <a:buAutoNum type="arabicPeriod"/>
            </a:pPr>
            <a:r>
              <a:rPr lang="es-PE" sz="3200" dirty="0"/>
              <a:t>Agenda</a:t>
            </a:r>
          </a:p>
          <a:p>
            <a:pPr marL="342900" indent="-342900">
              <a:buAutoNum type="arabicPeriod"/>
            </a:pPr>
            <a:r>
              <a:rPr lang="es-PE" sz="3200" dirty="0"/>
              <a:t>Cuelga</a:t>
            </a:r>
          </a:p>
        </p:txBody>
      </p:sp>
    </p:spTree>
    <p:extLst>
      <p:ext uri="{BB962C8B-B14F-4D97-AF65-F5344CB8AC3E}">
        <p14:creationId xmlns:p14="http://schemas.microsoft.com/office/powerpoint/2010/main" val="2548747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Una persona hablando por teléfono en la mano&#10;&#10;Descripción generada automáticamente con confianza baja">
            <a:extLst>
              <a:ext uri="{FF2B5EF4-FFF2-40B4-BE49-F238E27FC236}">
                <a16:creationId xmlns:a16="http://schemas.microsoft.com/office/drawing/2014/main" id="{FFA3EDF6-C080-88C8-7E43-D98F5E327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1" t="10556" r="26968"/>
          <a:stretch/>
        </p:blipFill>
        <p:spPr>
          <a:xfrm>
            <a:off x="0" y="723900"/>
            <a:ext cx="3857626" cy="61341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A290E63-A801-0E3A-B6D8-1DA0364993B7}"/>
              </a:ext>
            </a:extLst>
          </p:cNvPr>
          <p:cNvSpPr txBox="1"/>
          <p:nvPr/>
        </p:nvSpPr>
        <p:spPr>
          <a:xfrm>
            <a:off x="4396619" y="958275"/>
            <a:ext cx="4579861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EJEMPLO BÁSICO: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26359F-595F-A96A-F0B8-2D6AEDBA8075}"/>
              </a:ext>
            </a:extLst>
          </p:cNvPr>
          <p:cNvSpPr txBox="1"/>
          <p:nvPr/>
        </p:nvSpPr>
        <p:spPr>
          <a:xfrm>
            <a:off x="4396619" y="1857375"/>
            <a:ext cx="70905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Hola Carlos, qué tal hermano cómo estás, tienes un minuto?</a:t>
            </a:r>
          </a:p>
          <a:p>
            <a:r>
              <a:rPr lang="es-PE" dirty="0"/>
              <a:t>Mira, </a:t>
            </a:r>
            <a:r>
              <a:rPr lang="es-PE" b="1" u="sng" dirty="0"/>
              <a:t>quería contarte </a:t>
            </a:r>
            <a:r>
              <a:rPr lang="es-PE" dirty="0"/>
              <a:t>que he comenzado con un </a:t>
            </a:r>
            <a:r>
              <a:rPr lang="es-PE" b="1" u="sng" dirty="0"/>
              <a:t>emprendimiento</a:t>
            </a:r>
            <a:r>
              <a:rPr lang="es-PE" dirty="0"/>
              <a:t> con unos </a:t>
            </a:r>
            <a:r>
              <a:rPr lang="es-PE" b="1" u="sng" dirty="0"/>
              <a:t>amigos de confianza </a:t>
            </a:r>
            <a:r>
              <a:rPr lang="es-PE" dirty="0"/>
              <a:t>y estamos buscando asociarnos con personas </a:t>
            </a:r>
            <a:r>
              <a:rPr lang="es-PE" b="1" dirty="0"/>
              <a:t>emprendedoras como tú</a:t>
            </a:r>
            <a:r>
              <a:rPr lang="es-PE" dirty="0"/>
              <a:t>, que sean profesionales en lo que hacen y quieran generarse un dinero adicional con esto. </a:t>
            </a:r>
          </a:p>
          <a:p>
            <a:r>
              <a:rPr lang="es-PE" dirty="0"/>
              <a:t>Estoy organizando una reunión en mi casa este </a:t>
            </a:r>
            <a:r>
              <a:rPr lang="es-PE" b="1" u="sng" dirty="0"/>
              <a:t>sábado a las 5:00pm </a:t>
            </a:r>
            <a:r>
              <a:rPr lang="es-PE" dirty="0"/>
              <a:t>para mostrar el proyecto e iniciarlo con fuerza. ¿Quisieras participar?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94BA91-146B-F6AB-1518-735AE25424F2}"/>
              </a:ext>
            </a:extLst>
          </p:cNvPr>
          <p:cNvSpPr txBox="1"/>
          <p:nvPr/>
        </p:nvSpPr>
        <p:spPr>
          <a:xfrm>
            <a:off x="4396619" y="4203025"/>
            <a:ext cx="70905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Hola Gabriela, como estas, </a:t>
            </a:r>
            <a:r>
              <a:rPr lang="es-PE" b="1" u="sng" dirty="0"/>
              <a:t>te cuento </a:t>
            </a:r>
            <a:r>
              <a:rPr lang="es-PE" dirty="0"/>
              <a:t>que acabo de adquirir una </a:t>
            </a:r>
            <a:r>
              <a:rPr lang="es-PE" b="1" u="sng" dirty="0"/>
              <a:t>franquicia</a:t>
            </a:r>
            <a:r>
              <a:rPr lang="es-PE" dirty="0"/>
              <a:t> y la estoy haciendo crecer junto con un </a:t>
            </a:r>
            <a:r>
              <a:rPr lang="es-PE" b="1" u="sng" dirty="0"/>
              <a:t>grupo de amigos</a:t>
            </a:r>
            <a:r>
              <a:rPr lang="es-PE" dirty="0"/>
              <a:t>, tanto aquí en el Perú como en el extranjero, y pensé en ti, porque como ya hemos trabajado juntas sé lo </a:t>
            </a:r>
            <a:r>
              <a:rPr lang="es-PE" b="1" u="sng" dirty="0"/>
              <a:t>profesional que eres</a:t>
            </a:r>
            <a:r>
              <a:rPr lang="es-PE" b="1" dirty="0"/>
              <a:t> </a:t>
            </a:r>
            <a:r>
              <a:rPr lang="es-PE" dirty="0"/>
              <a:t>y quisiera invitarte para que puedas conocer lo que estoy haciendo y si te gusta este proyecto, empezar y trabajarlo juntas. Este </a:t>
            </a:r>
            <a:r>
              <a:rPr lang="es-PE" b="1" u="sng" dirty="0"/>
              <a:t>domingo a las 4:00pm </a:t>
            </a:r>
            <a:r>
              <a:rPr lang="es-PE" dirty="0"/>
              <a:t>tendré una reunión en mi casa para eso, ¿te apuntas?</a:t>
            </a:r>
          </a:p>
        </p:txBody>
      </p:sp>
    </p:spTree>
    <p:extLst>
      <p:ext uri="{BB962C8B-B14F-4D97-AF65-F5344CB8AC3E}">
        <p14:creationId xmlns:p14="http://schemas.microsoft.com/office/powerpoint/2010/main" val="6488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0FCF9-D7B7-E3FD-2F90-D0FD8B408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1E120225-25AF-2180-BB74-A00AB956F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50" y="5658417"/>
            <a:ext cx="906536" cy="955140"/>
          </a:xfrm>
          <a:prstGeom prst="rect">
            <a:avLst/>
          </a:prstGeom>
        </p:spPr>
      </p:pic>
      <p:pic>
        <p:nvPicPr>
          <p:cNvPr id="6" name="Imagen 5" descr="Una persona hablando por teléfono en la mano&#10;&#10;Descripción generada automáticamente con confianza baja">
            <a:extLst>
              <a:ext uri="{FF2B5EF4-FFF2-40B4-BE49-F238E27FC236}">
                <a16:creationId xmlns:a16="http://schemas.microsoft.com/office/drawing/2014/main" id="{E1A3F44C-2B4B-A749-C402-972C7DF99E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1" t="10556" r="26968"/>
          <a:stretch/>
        </p:blipFill>
        <p:spPr>
          <a:xfrm>
            <a:off x="0" y="723900"/>
            <a:ext cx="3857626" cy="6134100"/>
          </a:xfrm>
          <a:prstGeom prst="rect">
            <a:avLst/>
          </a:prstGeom>
        </p:spPr>
      </p:pic>
      <p:pic>
        <p:nvPicPr>
          <p:cNvPr id="8" name="Imagen 7" descr="Un hombre con una camisa de color azul en la mano&#10;&#10;Descripción generada automáticamente con confianza baja">
            <a:extLst>
              <a:ext uri="{FF2B5EF4-FFF2-40B4-BE49-F238E27FC236}">
                <a16:creationId xmlns:a16="http://schemas.microsoft.com/office/drawing/2014/main" id="{AAF50FD4-BDFC-F65D-E7E0-AD59CE11D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2" r="21079"/>
          <a:stretch/>
        </p:blipFill>
        <p:spPr>
          <a:xfrm>
            <a:off x="8067676" y="0"/>
            <a:ext cx="4124324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195AC34-FCBD-C5B9-3772-A2C594F72D44}"/>
              </a:ext>
            </a:extLst>
          </p:cNvPr>
          <p:cNvSpPr txBox="1"/>
          <p:nvPr/>
        </p:nvSpPr>
        <p:spPr>
          <a:xfrm>
            <a:off x="3641347" y="630675"/>
            <a:ext cx="49093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89CE"/>
                </a:solidFill>
              </a:rPr>
              <a:t>INVITANDO A TU REUNIÓN DE </a:t>
            </a:r>
            <a:r>
              <a:rPr lang="es-ES" sz="3200" b="1" u="sng" dirty="0">
                <a:solidFill>
                  <a:srgbClr val="0089CE"/>
                </a:solidFill>
              </a:rPr>
              <a:t>PRODUCTO</a:t>
            </a:r>
            <a:endParaRPr lang="es-PE" sz="3200" b="1" u="sng" dirty="0">
              <a:solidFill>
                <a:srgbClr val="0089CE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7B5E8BA-B932-798A-690A-00DCC0009BBD}"/>
              </a:ext>
            </a:extLst>
          </p:cNvPr>
          <p:cNvSpPr txBox="1"/>
          <p:nvPr/>
        </p:nvSpPr>
        <p:spPr>
          <a:xfrm>
            <a:off x="4038601" y="1707893"/>
            <a:ext cx="4295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i="1" dirty="0"/>
              <a:t>Para personas en tu lista de contactos 1 o ninguna estrella.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EE0D68-E9E9-C9D1-A40A-CEF4A1005D98}"/>
              </a:ext>
            </a:extLst>
          </p:cNvPr>
          <p:cNvSpPr txBox="1"/>
          <p:nvPr/>
        </p:nvSpPr>
        <p:spPr>
          <a:xfrm>
            <a:off x="3896558" y="2836397"/>
            <a:ext cx="45798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200" b="1" i="1" dirty="0"/>
              <a:t>Estructura básica:</a:t>
            </a:r>
          </a:p>
          <a:p>
            <a:pPr marL="342900" indent="-342900">
              <a:buAutoNum type="arabicPeriod"/>
            </a:pPr>
            <a:r>
              <a:rPr lang="es-PE" sz="3200" dirty="0"/>
              <a:t>Te cuento</a:t>
            </a:r>
          </a:p>
          <a:p>
            <a:pPr marL="342900" indent="-342900">
              <a:buAutoNum type="arabicPeriod"/>
            </a:pPr>
            <a:r>
              <a:rPr lang="es-PE" sz="3200" dirty="0"/>
              <a:t>Negocio</a:t>
            </a:r>
          </a:p>
          <a:p>
            <a:pPr marL="342900" indent="-342900">
              <a:buAutoNum type="arabicPeriod"/>
            </a:pPr>
            <a:r>
              <a:rPr lang="es-PE" sz="3200" dirty="0"/>
              <a:t>Gran apertura</a:t>
            </a:r>
          </a:p>
          <a:p>
            <a:pPr marL="342900" indent="-342900">
              <a:buAutoNum type="arabicPeriod"/>
            </a:pPr>
            <a:r>
              <a:rPr lang="es-PE" sz="3200" dirty="0"/>
              <a:t>Halago sincero</a:t>
            </a:r>
          </a:p>
          <a:p>
            <a:pPr marL="342900" indent="-342900">
              <a:buAutoNum type="arabicPeriod"/>
            </a:pPr>
            <a:r>
              <a:rPr lang="es-PE" sz="3200" dirty="0"/>
              <a:t>Agenda</a:t>
            </a:r>
          </a:p>
          <a:p>
            <a:pPr marL="342900" indent="-342900">
              <a:buAutoNum type="arabicPeriod"/>
            </a:pPr>
            <a:r>
              <a:rPr lang="es-PE" sz="3200" dirty="0"/>
              <a:t>Cuelga</a:t>
            </a:r>
          </a:p>
        </p:txBody>
      </p:sp>
    </p:spTree>
    <p:extLst>
      <p:ext uri="{BB962C8B-B14F-4D97-AF65-F5344CB8AC3E}">
        <p14:creationId xmlns:p14="http://schemas.microsoft.com/office/powerpoint/2010/main" val="279409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5B331-14EF-659B-264C-EC67C87B6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hombre con una camisa de color azul en la mano&#10;&#10;Descripción generada automáticamente con confianza baja">
            <a:extLst>
              <a:ext uri="{FF2B5EF4-FFF2-40B4-BE49-F238E27FC236}">
                <a16:creationId xmlns:a16="http://schemas.microsoft.com/office/drawing/2014/main" id="{D12FCC1C-5F41-F283-DC5C-388DA5B28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2" r="21079"/>
          <a:stretch/>
        </p:blipFill>
        <p:spPr>
          <a:xfrm>
            <a:off x="8067676" y="0"/>
            <a:ext cx="4124324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6C53499-C1E1-65BD-EF8E-198BE213997A}"/>
              </a:ext>
            </a:extLst>
          </p:cNvPr>
          <p:cNvSpPr txBox="1"/>
          <p:nvPr/>
        </p:nvSpPr>
        <p:spPr>
          <a:xfrm>
            <a:off x="767594" y="882075"/>
            <a:ext cx="4579861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EJEMPLOS: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5AE42F8-0720-26EA-BB2F-C1E9064280EB}"/>
              </a:ext>
            </a:extLst>
          </p:cNvPr>
          <p:cNvSpPr txBox="1"/>
          <p:nvPr/>
        </p:nvSpPr>
        <p:spPr>
          <a:xfrm>
            <a:off x="767594" y="1859012"/>
            <a:ext cx="70905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Hola Pedrito, cómo estás hermano, tienes un minuto?</a:t>
            </a:r>
          </a:p>
          <a:p>
            <a:r>
              <a:rPr lang="es-PE" dirty="0"/>
              <a:t>Mira, </a:t>
            </a:r>
            <a:r>
              <a:rPr lang="es-PE" b="1" u="sng" dirty="0"/>
              <a:t>te cuento </a:t>
            </a:r>
            <a:r>
              <a:rPr lang="es-PE" dirty="0"/>
              <a:t>que he comenzado un </a:t>
            </a:r>
            <a:r>
              <a:rPr lang="es-PE" b="1" u="sng" dirty="0"/>
              <a:t>emprendimiento</a:t>
            </a:r>
            <a:r>
              <a:rPr lang="es-PE" dirty="0"/>
              <a:t> en el rubro de la salud y el bienestar, he comprado una franquicia y la estoy </a:t>
            </a:r>
            <a:r>
              <a:rPr lang="es-PE" b="1" u="sng" dirty="0"/>
              <a:t>inaugurando</a:t>
            </a:r>
            <a:r>
              <a:rPr lang="es-PE" dirty="0"/>
              <a:t> este </a:t>
            </a:r>
            <a:r>
              <a:rPr lang="es-PE" b="1" u="sng" dirty="0"/>
              <a:t>sábado a las 4:00pm </a:t>
            </a:r>
            <a:r>
              <a:rPr lang="es-PE" dirty="0"/>
              <a:t>en mi casa, voy a hacer una degustación gratuita y me encantaría que seas parte de este lanzamiento, sabes que </a:t>
            </a:r>
            <a:r>
              <a:rPr lang="es-PE" b="1" u="sng" dirty="0"/>
              <a:t>te estimo mucho </a:t>
            </a:r>
            <a:r>
              <a:rPr lang="es-PE" dirty="0"/>
              <a:t>y solo estoy invitando personas de confianza. ¿Quisieras participar?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E04B89-4B33-9E2B-B32E-11BDFD0830AB}"/>
              </a:ext>
            </a:extLst>
          </p:cNvPr>
          <p:cNvSpPr txBox="1"/>
          <p:nvPr/>
        </p:nvSpPr>
        <p:spPr>
          <a:xfrm>
            <a:off x="767594" y="4282499"/>
            <a:ext cx="70905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Hola Romina, amiga como estas. </a:t>
            </a:r>
            <a:r>
              <a:rPr lang="es-PE" b="1" u="sng" dirty="0"/>
              <a:t>Te cuento </a:t>
            </a:r>
            <a:r>
              <a:rPr lang="es-PE" dirty="0"/>
              <a:t>que he empezado un </a:t>
            </a:r>
            <a:r>
              <a:rPr lang="es-PE" b="1" u="sng" dirty="0"/>
              <a:t>emprendimiento</a:t>
            </a:r>
            <a:r>
              <a:rPr lang="es-PE" dirty="0"/>
              <a:t> y voy a hacer una </a:t>
            </a:r>
            <a:r>
              <a:rPr lang="es-PE" b="1" u="sng" dirty="0"/>
              <a:t>gran apertura </a:t>
            </a:r>
            <a:r>
              <a:rPr lang="es-PE" dirty="0"/>
              <a:t>este sábado a las </a:t>
            </a:r>
            <a:r>
              <a:rPr lang="es-PE" b="1" u="sng" dirty="0"/>
              <a:t>5:00pm en mi casa</a:t>
            </a:r>
            <a:r>
              <a:rPr lang="es-PE" dirty="0"/>
              <a:t>. Voy a tener una degustación de bebidas y estoy segura que te va a encantar y te estoy considerando porque eres una </a:t>
            </a:r>
            <a:r>
              <a:rPr lang="es-PE" b="1" u="sng" dirty="0"/>
              <a:t>persona especial para mi</a:t>
            </a:r>
            <a:r>
              <a:rPr lang="es-PE" dirty="0"/>
              <a:t>, y me encantaría que seas parte. Dime, cuento contigo?</a:t>
            </a:r>
          </a:p>
        </p:txBody>
      </p:sp>
    </p:spTree>
    <p:extLst>
      <p:ext uri="{BB962C8B-B14F-4D97-AF65-F5344CB8AC3E}">
        <p14:creationId xmlns:p14="http://schemas.microsoft.com/office/powerpoint/2010/main" val="132263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1BBFE83-C25B-4023-40BD-A3B1C9FF1486}"/>
              </a:ext>
            </a:extLst>
          </p:cNvPr>
          <p:cNvSpPr/>
          <p:nvPr/>
        </p:nvSpPr>
        <p:spPr>
          <a:xfrm>
            <a:off x="10049164" y="3943927"/>
            <a:ext cx="2142836" cy="2914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8F365C9-A66B-19A8-1CC5-3FBCA6B95107}"/>
              </a:ext>
            </a:extLst>
          </p:cNvPr>
          <p:cNvSpPr txBox="1"/>
          <p:nvPr/>
        </p:nvSpPr>
        <p:spPr>
          <a:xfrm>
            <a:off x="6725481" y="522033"/>
            <a:ext cx="49093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>
                <a:solidFill>
                  <a:srgbClr val="0089CE"/>
                </a:solidFill>
              </a:rPr>
              <a:t>POSICIONANDO LA ENCUESTA DE SALUD</a:t>
            </a:r>
            <a:endParaRPr lang="es-PE" sz="3200" b="1" u="sng" dirty="0">
              <a:solidFill>
                <a:srgbClr val="0089CE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E5DC22-5516-C1E6-AA96-DA5C9624B1E1}"/>
              </a:ext>
            </a:extLst>
          </p:cNvPr>
          <p:cNvSpPr txBox="1"/>
          <p:nvPr/>
        </p:nvSpPr>
        <p:spPr>
          <a:xfrm>
            <a:off x="5569562" y="1599251"/>
            <a:ext cx="6065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i="1" dirty="0"/>
              <a:t>Para personas sin estrellas de tu lista que no irían a tu casa, ni se conectarán a un Lanzamiento de Tienda.</a:t>
            </a:r>
          </a:p>
        </p:txBody>
      </p:sp>
      <p:pic>
        <p:nvPicPr>
          <p:cNvPr id="7" name="Imagen 6" descr="Texto&#10;&#10;Descripción generada automáticamente con confianza media">
            <a:extLst>
              <a:ext uri="{FF2B5EF4-FFF2-40B4-BE49-F238E27FC236}">
                <a16:creationId xmlns:a16="http://schemas.microsoft.com/office/drawing/2014/main" id="{8D24DF16-5847-0774-5ECD-9FEE171DC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570">
            <a:off x="732796" y="976728"/>
            <a:ext cx="4604005" cy="4904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4990AAB-5D23-E5A5-61B0-252752F83A9D}"/>
              </a:ext>
            </a:extLst>
          </p:cNvPr>
          <p:cNvSpPr txBox="1"/>
          <p:nvPr/>
        </p:nvSpPr>
        <p:spPr>
          <a:xfrm>
            <a:off x="5748950" y="2594988"/>
            <a:ext cx="588583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sz="1600" i="1" dirty="0">
                <a:highlight>
                  <a:srgbClr val="C0C0C0"/>
                </a:highlight>
              </a:rPr>
              <a:t>Hola Rodrigo, cómo estás hermano, ¿tienes un minuto?</a:t>
            </a:r>
          </a:p>
          <a:p>
            <a:pPr algn="r"/>
            <a:r>
              <a:rPr lang="es-PE" sz="1600" i="1" dirty="0">
                <a:highlight>
                  <a:srgbClr val="C0C0C0"/>
                </a:highlight>
              </a:rPr>
              <a:t>Lo que pasa es que estoy comenzando con el posicionamiento de una marca de Bebidas Orgánicas sin Azúcar para mejorar la salud y me encantaría que me apoyes con una </a:t>
            </a:r>
            <a:r>
              <a:rPr lang="es-PE" sz="1600" b="1" i="1" u="sng" dirty="0">
                <a:highlight>
                  <a:srgbClr val="C0C0C0"/>
                </a:highlight>
              </a:rPr>
              <a:t>breve encuesta de UNA SOLA PREGUNTA</a:t>
            </a:r>
            <a:r>
              <a:rPr lang="es-PE" sz="1600" i="1" dirty="0">
                <a:highlight>
                  <a:srgbClr val="C0C0C0"/>
                </a:highlight>
              </a:rPr>
              <a:t>, como para saber qué productos tendrían más pegada. ¿Me ayudas con eso?</a:t>
            </a:r>
          </a:p>
          <a:p>
            <a:pPr algn="r"/>
            <a:endParaRPr lang="es-PE" sz="1600" dirty="0"/>
          </a:p>
          <a:p>
            <a:pPr algn="r"/>
            <a:r>
              <a:rPr lang="es-PE" sz="1600" dirty="0"/>
              <a:t>Al enviarte sus números, la personas te está mostrando su necesidad de salud, podrías continuar con:</a:t>
            </a:r>
          </a:p>
          <a:p>
            <a:pPr algn="r"/>
            <a:endParaRPr lang="es-PE" sz="1600" dirty="0"/>
          </a:p>
          <a:p>
            <a:pPr algn="r"/>
            <a:r>
              <a:rPr lang="es-PE" sz="1600" i="1" dirty="0">
                <a:highlight>
                  <a:srgbClr val="C0C0C0"/>
                </a:highlight>
              </a:rPr>
              <a:t>Perfecto, Rodrigo, oye y dime, si yo te envío información de las Bebidas que tengo para aumentar la concentración y memoria, ¿tú lo verías?</a:t>
            </a:r>
          </a:p>
          <a:p>
            <a:pPr algn="r"/>
            <a:endParaRPr lang="es-PE" sz="1600" dirty="0"/>
          </a:p>
          <a:p>
            <a:pPr algn="r"/>
            <a:r>
              <a:rPr lang="es-PE" sz="1600" dirty="0"/>
              <a:t>Y le envías la información de ese producto.</a:t>
            </a:r>
          </a:p>
        </p:txBody>
      </p:sp>
    </p:spTree>
    <p:extLst>
      <p:ext uri="{BB962C8B-B14F-4D97-AF65-F5344CB8AC3E}">
        <p14:creationId xmlns:p14="http://schemas.microsoft.com/office/powerpoint/2010/main" val="352249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433A96A-ADC0-AB7D-F4CC-C7580A787345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89CE"/>
                </a:solidFill>
              </a:rPr>
              <a:t>CONSIDERACIONES FINALES</a:t>
            </a:r>
            <a:endParaRPr lang="es-PE" sz="3200" b="1" u="sng" dirty="0">
              <a:solidFill>
                <a:srgbClr val="0089CE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9DFE65-9FFE-A627-945C-6287BC0B498E}"/>
              </a:ext>
            </a:extLst>
          </p:cNvPr>
          <p:cNvSpPr txBox="1"/>
          <p:nvPr/>
        </p:nvSpPr>
        <p:spPr>
          <a:xfrm>
            <a:off x="1171573" y="1531799"/>
            <a:ext cx="103831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Recuerda que la </a:t>
            </a:r>
            <a:r>
              <a:rPr lang="es-PE"/>
              <a:t>Prospección es el </a:t>
            </a:r>
            <a:r>
              <a:rPr lang="es-PE" dirty="0"/>
              <a:t>día a día de tu negocio. Es como abrir las puertas de tu panadería para que todos los días puedas vender pan.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Puedes crear, si deseas, tus propios guiones y adaptarlos a tu forma de hablar. Sé tú mismo, es lo más importante, pero mantén los principios y las estructuras aprendidos en este módulo.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Muy importante, las invitaciones NO SE REALIZAN por texto. Puedes usar nota de voz o de preferencia llamada telefónica.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Ten a la mano, todos los videos de los productos y negocio, maneja las herramientas con destreza.</a:t>
            </a:r>
          </a:p>
        </p:txBody>
      </p:sp>
      <p:pic>
        <p:nvPicPr>
          <p:cNvPr id="3" name="Imagen 2" descr="Una mujer sentada frente a una mesa con una laptop&#10;&#10;Descripción generada automáticamente con confianza baja">
            <a:extLst>
              <a:ext uri="{FF2B5EF4-FFF2-40B4-BE49-F238E27FC236}">
                <a16:creationId xmlns:a16="http://schemas.microsoft.com/office/drawing/2014/main" id="{C1F6D1D7-1FAB-03F4-C3DC-EECB00AF7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734" y="3720050"/>
            <a:ext cx="4132530" cy="2755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258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</TotalTime>
  <Words>841</Words>
  <Application>Microsoft Office PowerPoint</Application>
  <PresentationFormat>Panorámica</PresentationFormat>
  <Paragraphs>60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Hugo De la Calle</dc:creator>
  <cp:lastModifiedBy>Victor Hugo De la Calle</cp:lastModifiedBy>
  <cp:revision>10</cp:revision>
  <dcterms:created xsi:type="dcterms:W3CDTF">2024-11-10T21:46:10Z</dcterms:created>
  <dcterms:modified xsi:type="dcterms:W3CDTF">2026-09-03T13:14:03Z</dcterms:modified>
</cp:coreProperties>
</file>