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0"/>
  </p:notesMasterIdLst>
  <p:sldIdLst>
    <p:sldId id="269" r:id="rId3"/>
    <p:sldId id="272" r:id="rId4"/>
    <p:sldId id="274" r:id="rId5"/>
    <p:sldId id="273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5" r:id="rId14"/>
    <p:sldId id="276" r:id="rId15"/>
    <p:sldId id="277" r:id="rId16"/>
    <p:sldId id="278" r:id="rId17"/>
    <p:sldId id="279" r:id="rId18"/>
    <p:sldId id="280" r:id="rId19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F7C"/>
    <a:srgbClr val="005DEC"/>
    <a:srgbClr val="0076B6"/>
    <a:srgbClr val="005EEA"/>
    <a:srgbClr val="0074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76" autoAdjust="0"/>
    <p:restoredTop sz="86386"/>
  </p:normalViewPr>
  <p:slideViewPr>
    <p:cSldViewPr snapToGrid="0" snapToObjects="1">
      <p:cViewPr varScale="1">
        <p:scale>
          <a:sx n="96" d="100"/>
          <a:sy n="96" d="100"/>
        </p:scale>
        <p:origin x="16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3BF2A-B561-FB47-9E95-90AD4B940D0B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B5F6A-7447-334A-ABD2-511A303B8DA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28557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B5F6A-7447-334A-ABD2-511A303B8DAE}" type="slidenum">
              <a:rPr lang="es-PE" smtClean="0"/>
              <a:t>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80405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52A2D6-5CCE-F24C-A9AD-637003BFAA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C6BF24-CDB9-BE4A-9373-9A1E0F3450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9C2DB6-DBE8-C548-9B5C-53FED96F1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722787-CB4E-174F-AF45-A05A02C5D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161BCD-ED9B-CC49-996B-5E6677DC7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99813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41C526-ACBE-ED44-8915-93A5A1338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252295-27C5-D340-AAC7-DD1DBD2C2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DC0F22-49F4-544E-B736-2978669F5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23180D-899A-2E49-9425-80B0D91D0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195B64-C052-B749-AC52-FB5225D35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30634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94159A-1612-AE41-8D61-59769A179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9333AAC-D45F-7D4C-9C42-98A3624D3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D52F79-2E12-B944-A3AE-D162B3190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88CF21-C555-F049-AD71-A1284C993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13707F-83C4-8A46-A58A-7F692C6E8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56982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061E64-20D3-7C43-B183-7F6CC9473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6E7A6E-4C0A-5C47-A898-F3377FAA52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EC3CC7-C8C1-894E-913E-BBA7E9436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087B02E-1A1E-7E42-82D6-C7837CE4C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4A431D6-574C-B04B-92DF-E205C9420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6240A5E-09E3-9741-9275-1E79439DF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15597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E76EEB-B0C9-A14F-B634-BEAA0264C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FF3E3D-9E0E-2D43-AA9B-8D80898A1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EB15911-9027-F241-BD6E-7D6FB2CFD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B6A720A-1317-4447-BB99-83A5F3A9A5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752EE90-8102-6A46-8FED-CF843F7BD3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35C2C8E-B15D-C547-A3C1-8C58D5B2D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3AC6504-F621-9E41-A2EB-6FC7D1F30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C7E5AE3-0E53-BF49-B47E-2499C4A5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73451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DA8D66-A114-764D-811D-9B90FA881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2EDD1E-7B03-3542-9A80-7B2B263B6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6CF36C9-42B7-E44C-B2CF-F4A44C8F3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3F0358-39E8-D54F-B307-E6E668695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37105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2C958F9-445E-9242-89E8-311CA311D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88B173B-FDA6-C142-AF6E-BAD82A38B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476CB63-C912-4E43-AC61-53FCF8DB3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0228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6FF610-1700-4948-BC4C-75E54CA09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E3AF0A-FEBE-7240-B027-D04402118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A67D62-9A72-0E4F-8603-5BE3AA53A5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09BE99-E61A-BE4E-8BC7-7C64D048E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EC4293-13A0-9C4B-A7B5-B85C9A208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270487-B8AA-B94B-A4B0-DF1BB2F02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61741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A9EFAC-19E9-7C46-B34D-66E1502A2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944D8AA-4589-FB4B-AE21-B5145D4E25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1264A1E-3B36-B648-995B-1F4465CE65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722312C-CEA0-D448-94C9-44325A494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C89F6F-6DDC-4247-8C58-D1AE303F4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8E73E3-D36C-E644-A041-C1DFDA648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91447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E71482-5EC6-2D43-AD14-AE878D94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3EBA47-03D8-484A-96B1-47291E4AF5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F461F4-F086-B043-A7BE-67A37C484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2A8CA9-FC83-0646-8E31-2A3F0CECC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9921B7-900A-7A4A-93D9-039AAB92B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53829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3F5C40A-7C41-0940-BF67-102F6C7CBD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EAB68D-3E06-AF42-B389-7F8110C1CB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760E2F-A4D2-884B-B7C6-C3B53743E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2BB7F3-0A41-A041-AFFA-56588070A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545F9D-6FC7-9F43-9402-FD7B65B35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63187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194923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1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153534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3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7029779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9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0382100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8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Marcador de texto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0952496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1571486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9030598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73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Marcador de texto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8754272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83" name="Marcador de posición de imagen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028158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C273A32-5A0C-3D4A-8250-62B7B2E8F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6E41197-A548-8742-B5EB-485E97A21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69ED59-6629-D045-92EC-F58E906AFC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6AAAB4-A0DA-FA48-BD88-CA97799E8D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7C17FC-BC11-2F4A-96DC-32990328BF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62063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0887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07F0525D-3153-264A-B554-E07F3934E8B4}"/>
              </a:ext>
            </a:extLst>
          </p:cNvPr>
          <p:cNvSpPr txBox="1"/>
          <p:nvPr/>
        </p:nvSpPr>
        <p:spPr>
          <a:xfrm>
            <a:off x="3039837" y="2672795"/>
            <a:ext cx="60796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4000" b="1" dirty="0">
                <a:latin typeface="Arial Black" panose="020B0604020202020204" pitchFamily="34" charset="0"/>
                <a:cs typeface="Arial Black" panose="020B0604020202020204" pitchFamily="34" charset="0"/>
              </a:rPr>
              <a:t>¿POR QUÉ SEGUIR UN SISTEMA?</a:t>
            </a:r>
            <a:endParaRPr lang="es-PE" sz="20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43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1B2DD9B-D5DE-0CB6-D94E-725A4311E229}"/>
              </a:ext>
            </a:extLst>
          </p:cNvPr>
          <p:cNvSpPr txBox="1"/>
          <p:nvPr/>
        </p:nvSpPr>
        <p:spPr>
          <a:xfrm>
            <a:off x="3476212" y="536030"/>
            <a:ext cx="5239574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36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Comprendiendo lo esencial</a:t>
            </a:r>
            <a:endParaRPr kumimoji="0" lang="es-PE" sz="3600" b="1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F13F9E0-920E-3B02-7E64-2A1DD0893111}"/>
              </a:ext>
            </a:extLst>
          </p:cNvPr>
          <p:cNvSpPr txBox="1"/>
          <p:nvPr/>
        </p:nvSpPr>
        <p:spPr>
          <a:xfrm>
            <a:off x="3316942" y="2896156"/>
            <a:ext cx="5558123" cy="769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4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NETWORK MARKETING</a:t>
            </a:r>
            <a:endParaRPr kumimoji="0" lang="es-PE" sz="4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0096DF3-4F59-32F1-D697-0706D26299FE}"/>
              </a:ext>
            </a:extLst>
          </p:cNvPr>
          <p:cNvSpPr txBox="1"/>
          <p:nvPr/>
        </p:nvSpPr>
        <p:spPr>
          <a:xfrm>
            <a:off x="3439303" y="3665595"/>
            <a:ext cx="5313392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2400" b="1" i="1" dirty="0">
                <a:solidFill>
                  <a:srgbClr val="000000"/>
                </a:solidFill>
                <a:sym typeface="Calibri"/>
              </a:rPr>
              <a:t>Estamos buscando personas que estén buscando</a:t>
            </a:r>
            <a:endParaRPr kumimoji="0" lang="es-PE" sz="2400" b="1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45919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FBAB5-590A-E2D6-4477-00235FD3A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7D2EDE5-1BE9-DF8C-B537-4B3BB818A204}"/>
              </a:ext>
            </a:extLst>
          </p:cNvPr>
          <p:cNvSpPr txBox="1"/>
          <p:nvPr/>
        </p:nvSpPr>
        <p:spPr>
          <a:xfrm>
            <a:off x="3476212" y="536030"/>
            <a:ext cx="5239574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36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Comprendiendo lo esencial</a:t>
            </a:r>
            <a:endParaRPr kumimoji="0" lang="es-PE" sz="3600" b="1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4E4F46-1D43-85FF-4FC3-3F67DFDA66FB}"/>
              </a:ext>
            </a:extLst>
          </p:cNvPr>
          <p:cNvSpPr txBox="1"/>
          <p:nvPr/>
        </p:nvSpPr>
        <p:spPr>
          <a:xfrm>
            <a:off x="2746757" y="2480659"/>
            <a:ext cx="6698498" cy="769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4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Creamos ingresos residuales</a:t>
            </a:r>
            <a:endParaRPr kumimoji="0" lang="es-PE" sz="4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30FD0F9-9756-256D-A16A-CFC7B2FA2510}"/>
              </a:ext>
            </a:extLst>
          </p:cNvPr>
          <p:cNvSpPr txBox="1"/>
          <p:nvPr/>
        </p:nvSpPr>
        <p:spPr>
          <a:xfrm>
            <a:off x="3439303" y="3250098"/>
            <a:ext cx="5313392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2400" b="1" i="1" dirty="0">
                <a:solidFill>
                  <a:srgbClr val="000000"/>
                </a:solidFill>
                <a:sym typeface="Calibri"/>
              </a:rPr>
              <a:t>Se construye aplicando un SISTEMA, SIMPLE Y DUPLICABLE.</a:t>
            </a:r>
            <a:endParaRPr kumimoji="0" lang="es-PE" sz="2400" b="1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39651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BFC8A04-5CE1-0DF7-762C-3BB2446C18D5}"/>
              </a:ext>
            </a:extLst>
          </p:cNvPr>
          <p:cNvSpPr txBox="1"/>
          <p:nvPr/>
        </p:nvSpPr>
        <p:spPr>
          <a:xfrm>
            <a:off x="1540564" y="993230"/>
            <a:ext cx="5610252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36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¿Por qué seguir un SISTEMA?</a:t>
            </a:r>
            <a:endParaRPr kumimoji="0" lang="es-PE" sz="3600" b="1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F546871-3F87-4116-632B-DBB5AF96C067}"/>
              </a:ext>
            </a:extLst>
          </p:cNvPr>
          <p:cNvSpPr txBox="1"/>
          <p:nvPr/>
        </p:nvSpPr>
        <p:spPr>
          <a:xfrm>
            <a:off x="1689652" y="1870853"/>
            <a:ext cx="9690652" cy="36385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Hace que el negocio sea viable para todos.</a:t>
            </a:r>
          </a:p>
          <a:p>
            <a:pPr lvl="1">
              <a:lnSpc>
                <a:spcPct val="107000"/>
              </a:lnSpc>
            </a:pPr>
            <a:r>
              <a:rPr lang="es-E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(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hay una cualidad o talento especial)</a:t>
            </a:r>
            <a:endParaRPr lang="es-P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Permite que te puedas apoyar en tu línea de patrocinio.</a:t>
            </a:r>
          </a:p>
          <a:p>
            <a:pPr lvl="1">
              <a:lnSpc>
                <a:spcPct val="107000"/>
              </a:lnSpc>
            </a:pPr>
            <a:r>
              <a:rPr lang="es-E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(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lo contrario los atas de manos.)</a:t>
            </a:r>
            <a:endParaRPr lang="es-P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Facilita el trabajo tanto con líneas a distancia como con tus socios en profundidad.</a:t>
            </a:r>
          </a:p>
          <a:p>
            <a:pPr lvl="1">
              <a:lnSpc>
                <a:spcPct val="107000"/>
              </a:lnSpc>
            </a:pPr>
            <a:r>
              <a:rPr lang="es-E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(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Todos hablan el mismo lenguaje)</a:t>
            </a:r>
            <a:endParaRPr lang="es-P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Garantiza tus ingresos residuales.</a:t>
            </a:r>
          </a:p>
          <a:p>
            <a:pPr lvl="1">
              <a:lnSpc>
                <a:spcPct val="107000"/>
              </a:lnSpc>
            </a:pPr>
            <a:r>
              <a:rPr lang="es-E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(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Dejas de ser esencial en el proceso. Ejemplo del </a:t>
            </a:r>
            <a:r>
              <a:rPr lang="es-E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Networker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exitoso.)</a:t>
            </a:r>
            <a:endParaRPr lang="es-P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Protege a tu gente de ellos mismos.</a:t>
            </a:r>
          </a:p>
          <a:p>
            <a:pPr lvl="1">
              <a:lnSpc>
                <a:spcPct val="107000"/>
              </a:lnSpc>
            </a:pPr>
            <a:r>
              <a:rPr lang="es-E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(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Ejemplo del nutricionista o vendedor experto.)</a:t>
            </a:r>
            <a:endParaRPr lang="es-P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Los prospectos son más propensos a unirse.</a:t>
            </a:r>
            <a:b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E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r>
              <a:rPr lang="es-E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Existe una guía paso a paso y una extensa línea de patrocinio que los apoye.)  </a:t>
            </a:r>
            <a:endParaRPr lang="es-P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7092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288AB-262A-6721-4FB2-42CA93FED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04D6017-BFE1-30B5-6E98-34820B4A60B0}"/>
              </a:ext>
            </a:extLst>
          </p:cNvPr>
          <p:cNvSpPr txBox="1"/>
          <p:nvPr/>
        </p:nvSpPr>
        <p:spPr>
          <a:xfrm>
            <a:off x="2166730" y="536030"/>
            <a:ext cx="473565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36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Frases a tener en cuenta</a:t>
            </a:r>
            <a:endParaRPr kumimoji="0" lang="es-PE" sz="3600" b="1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828528A-CAC0-5903-7917-0B5B018D579C}"/>
              </a:ext>
            </a:extLst>
          </p:cNvPr>
          <p:cNvSpPr txBox="1"/>
          <p:nvPr/>
        </p:nvSpPr>
        <p:spPr>
          <a:xfrm>
            <a:off x="1554165" y="2299681"/>
            <a:ext cx="9083665" cy="156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hangingPunct="0"/>
            <a:r>
              <a:rPr lang="es-PE" sz="3200" b="1" dirty="0">
                <a:solidFill>
                  <a:srgbClr val="000000"/>
                </a:solidFill>
                <a:sym typeface="Calibri"/>
              </a:rPr>
              <a:t>“El empleado trabaja para el sistema, el </a:t>
            </a:r>
            <a:r>
              <a:rPr lang="es-PE" sz="3200" b="1" dirty="0" err="1">
                <a:solidFill>
                  <a:srgbClr val="000000"/>
                </a:solidFill>
                <a:sym typeface="Calibri"/>
              </a:rPr>
              <a:t>auto-empleado</a:t>
            </a:r>
            <a:r>
              <a:rPr lang="es-PE" sz="3200" b="1" dirty="0">
                <a:solidFill>
                  <a:srgbClr val="000000"/>
                </a:solidFill>
                <a:sym typeface="Calibri"/>
              </a:rPr>
              <a:t> es el sistema, pero el verdadero dueño de negocio tiene un SISTEMA trabajando para él”.</a:t>
            </a:r>
            <a:endParaRPr kumimoji="0" lang="es-PE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F85DB9D-E67C-EFD4-E4F4-6F85CCA2CAB6}"/>
              </a:ext>
            </a:extLst>
          </p:cNvPr>
          <p:cNvSpPr txBox="1"/>
          <p:nvPr/>
        </p:nvSpPr>
        <p:spPr>
          <a:xfrm>
            <a:off x="762696" y="4401888"/>
            <a:ext cx="10666601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hangingPunct="0"/>
            <a:r>
              <a:rPr lang="es-ES" sz="3200" b="1" dirty="0">
                <a:solidFill>
                  <a:srgbClr val="000000"/>
                </a:solidFill>
                <a:sym typeface="Calibri"/>
              </a:rPr>
              <a:t>“Tu trabajo es trabajar para dejar de trabajar”</a:t>
            </a:r>
            <a:endParaRPr kumimoji="0" lang="es-PE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02565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A24F0-BB2D-E474-1562-0AE1EC8AF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3B89EE0-6E9E-E0F7-91E3-06F88579D649}"/>
              </a:ext>
            </a:extLst>
          </p:cNvPr>
          <p:cNvSpPr txBox="1"/>
          <p:nvPr/>
        </p:nvSpPr>
        <p:spPr>
          <a:xfrm>
            <a:off x="2528201" y="2414584"/>
            <a:ext cx="7135594" cy="1077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hangingPunct="0"/>
            <a:r>
              <a:rPr lang="es-PE" sz="3200" b="1" dirty="0">
                <a:solidFill>
                  <a:srgbClr val="000000"/>
                </a:solidFill>
                <a:sym typeface="Calibri"/>
              </a:rPr>
              <a:t>“La pregunta no es si funciona, la pregunta es si es duplicable”.</a:t>
            </a:r>
            <a:endParaRPr kumimoji="0" lang="es-PE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5D59D99-58BF-1EB3-6F11-47AF135272AD}"/>
              </a:ext>
            </a:extLst>
          </p:cNvPr>
          <p:cNvSpPr txBox="1"/>
          <p:nvPr/>
        </p:nvSpPr>
        <p:spPr>
          <a:xfrm>
            <a:off x="2717044" y="4185417"/>
            <a:ext cx="6757908" cy="1077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hangingPunct="0"/>
            <a:r>
              <a:rPr lang="es-ES" sz="3200" b="1" dirty="0">
                <a:solidFill>
                  <a:srgbClr val="000000"/>
                </a:solidFill>
                <a:sym typeface="Calibri"/>
              </a:rPr>
              <a:t>“Desequilibrio temporal para lograr un equilibrio permanente”</a:t>
            </a:r>
            <a:endParaRPr kumimoji="0" lang="es-PE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F093B-1926-EC00-4BFC-8D5B4DDB6D0F}"/>
              </a:ext>
            </a:extLst>
          </p:cNvPr>
          <p:cNvSpPr txBox="1"/>
          <p:nvPr/>
        </p:nvSpPr>
        <p:spPr>
          <a:xfrm>
            <a:off x="2166730" y="536030"/>
            <a:ext cx="473565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36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Frases a tener en cuenta</a:t>
            </a:r>
            <a:endParaRPr kumimoji="0" lang="es-PE" sz="3600" b="1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86929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62A92-5EAC-3D9E-C349-BE7B48C6D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EFD15AF-D135-B9CE-805E-2EAA7DA329AE}"/>
              </a:ext>
            </a:extLst>
          </p:cNvPr>
          <p:cNvSpPr txBox="1"/>
          <p:nvPr/>
        </p:nvSpPr>
        <p:spPr>
          <a:xfrm>
            <a:off x="762697" y="2351784"/>
            <a:ext cx="10666601" cy="1077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hangingPunct="0"/>
            <a:r>
              <a:rPr lang="es-PE" sz="3200" b="1" dirty="0">
                <a:solidFill>
                  <a:srgbClr val="000000"/>
                </a:solidFill>
                <a:sym typeface="Calibri"/>
              </a:rPr>
              <a:t>“Si tus labios se mueven, deberían estar edificando algún recurso del sistema”.</a:t>
            </a:r>
            <a:endParaRPr kumimoji="0" lang="es-PE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B42965C-742A-7BE4-7CC0-B80F120B0C70}"/>
              </a:ext>
            </a:extLst>
          </p:cNvPr>
          <p:cNvSpPr txBox="1"/>
          <p:nvPr/>
        </p:nvSpPr>
        <p:spPr>
          <a:xfrm>
            <a:off x="2369173" y="3939061"/>
            <a:ext cx="7453647" cy="1077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hangingPunct="0"/>
            <a:r>
              <a:rPr lang="es-PE" sz="3200" b="1" dirty="0">
                <a:solidFill>
                  <a:srgbClr val="000000"/>
                </a:solidFill>
                <a:sym typeface="Calibri"/>
              </a:rPr>
              <a:t>“Tal como atraigas a tu gente es como ellos atraerán a su gente”</a:t>
            </a:r>
            <a:endParaRPr kumimoji="0" lang="es-PE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8497F5F-9072-4D32-2FB5-A4911D0166D4}"/>
              </a:ext>
            </a:extLst>
          </p:cNvPr>
          <p:cNvSpPr txBox="1"/>
          <p:nvPr/>
        </p:nvSpPr>
        <p:spPr>
          <a:xfrm>
            <a:off x="2166730" y="536030"/>
            <a:ext cx="473565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36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Frases a tener en cuenta</a:t>
            </a:r>
            <a:endParaRPr kumimoji="0" lang="es-PE" sz="3600" b="1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60340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EC055-1577-18E5-BE14-E407B8F3D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9D9FDE2-7D54-4A0D-A971-D309E36A87A8}"/>
              </a:ext>
            </a:extLst>
          </p:cNvPr>
          <p:cNvSpPr txBox="1"/>
          <p:nvPr/>
        </p:nvSpPr>
        <p:spPr>
          <a:xfrm>
            <a:off x="2134740" y="536030"/>
            <a:ext cx="3923508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36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La clave del negocio</a:t>
            </a:r>
            <a:endParaRPr kumimoji="0" lang="es-PE" sz="3600" b="1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915A2A3-DD10-E72D-E7B6-27FA9B189F20}"/>
              </a:ext>
            </a:extLst>
          </p:cNvPr>
          <p:cNvSpPr txBox="1"/>
          <p:nvPr/>
        </p:nvSpPr>
        <p:spPr>
          <a:xfrm>
            <a:off x="1989831" y="2644171"/>
            <a:ext cx="8212338" cy="156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hangingPunct="0"/>
            <a:r>
              <a:rPr lang="es-PE" sz="3200" dirty="0">
                <a:solidFill>
                  <a:srgbClr val="000000"/>
                </a:solidFill>
                <a:sym typeface="Calibri"/>
              </a:rPr>
              <a:t>“Guía a un gran grupo de personas a que realicen consistentemente unas simples acciones por un período sostenido de tiempo”</a:t>
            </a:r>
            <a:endParaRPr kumimoji="0" lang="es-PE" sz="3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63833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2170D-64E1-F146-3713-B06BE16D8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0B3137B-88E9-4AAC-F9DF-A23F9B1824B8}"/>
              </a:ext>
            </a:extLst>
          </p:cNvPr>
          <p:cNvSpPr txBox="1"/>
          <p:nvPr/>
        </p:nvSpPr>
        <p:spPr>
          <a:xfrm>
            <a:off x="1989831" y="2644171"/>
            <a:ext cx="8212338" cy="156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hangingPunct="0"/>
            <a:r>
              <a:rPr lang="es-PE" sz="3200" dirty="0">
                <a:solidFill>
                  <a:srgbClr val="000000"/>
                </a:solidFill>
                <a:sym typeface="Calibri"/>
              </a:rPr>
              <a:t>“</a:t>
            </a:r>
            <a:r>
              <a:rPr lang="es-PE" sz="3200" b="1" dirty="0">
                <a:solidFill>
                  <a:srgbClr val="000000"/>
                </a:solidFill>
                <a:sym typeface="Calibri"/>
              </a:rPr>
              <a:t>Guía a un gran grupo de personas </a:t>
            </a:r>
            <a:r>
              <a:rPr lang="es-PE" sz="3200" dirty="0">
                <a:solidFill>
                  <a:srgbClr val="000000"/>
                </a:solidFill>
                <a:sym typeface="Calibri"/>
              </a:rPr>
              <a:t>a que realicen consistentemente unas simples acciones por un período sostenido de tiempo”</a:t>
            </a:r>
            <a:endParaRPr kumimoji="0" lang="es-PE" sz="3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F47538-7E6A-8372-A143-C7FE177D4082}"/>
              </a:ext>
            </a:extLst>
          </p:cNvPr>
          <p:cNvSpPr txBox="1"/>
          <p:nvPr/>
        </p:nvSpPr>
        <p:spPr>
          <a:xfrm>
            <a:off x="2134740" y="536030"/>
            <a:ext cx="3923508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36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La clave del negocio</a:t>
            </a:r>
            <a:endParaRPr kumimoji="0" lang="es-PE" sz="3600" b="1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20553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C0564-249F-67B5-3C75-612185DD1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2D751CA-9AAC-0FF3-0EBC-3220D309BA0E}"/>
              </a:ext>
            </a:extLst>
          </p:cNvPr>
          <p:cNvSpPr txBox="1"/>
          <p:nvPr/>
        </p:nvSpPr>
        <p:spPr>
          <a:xfrm>
            <a:off x="1989831" y="2644171"/>
            <a:ext cx="8212338" cy="156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hangingPunct="0"/>
            <a:r>
              <a:rPr lang="es-PE" sz="3200" dirty="0">
                <a:solidFill>
                  <a:srgbClr val="000000"/>
                </a:solidFill>
                <a:sym typeface="Calibri"/>
              </a:rPr>
              <a:t>“Guía a un gran grupo de personas </a:t>
            </a:r>
            <a:r>
              <a:rPr lang="es-PE" sz="3200" b="1" dirty="0">
                <a:solidFill>
                  <a:srgbClr val="000000"/>
                </a:solidFill>
                <a:sym typeface="Calibri"/>
              </a:rPr>
              <a:t>a que realicen consistentemente unas simples acciones </a:t>
            </a:r>
            <a:r>
              <a:rPr lang="es-PE" sz="3200" dirty="0">
                <a:solidFill>
                  <a:srgbClr val="000000"/>
                </a:solidFill>
                <a:sym typeface="Calibri"/>
              </a:rPr>
              <a:t>por un período sostenido de tiempo”</a:t>
            </a:r>
            <a:endParaRPr kumimoji="0" lang="es-PE" sz="3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515D816-0E85-037A-B92C-BE1782063D89}"/>
              </a:ext>
            </a:extLst>
          </p:cNvPr>
          <p:cNvSpPr txBox="1"/>
          <p:nvPr/>
        </p:nvSpPr>
        <p:spPr>
          <a:xfrm>
            <a:off x="2134740" y="536030"/>
            <a:ext cx="3923508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36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La clave del negocio</a:t>
            </a:r>
            <a:endParaRPr kumimoji="0" lang="es-PE" sz="3600" b="1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275271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909ED-705C-CBEC-7EF6-AFE569BB9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5ED1AB2-3C98-6E6E-53D6-7AB2DE23BA8D}"/>
              </a:ext>
            </a:extLst>
          </p:cNvPr>
          <p:cNvSpPr txBox="1"/>
          <p:nvPr/>
        </p:nvSpPr>
        <p:spPr>
          <a:xfrm>
            <a:off x="2041837" y="2644171"/>
            <a:ext cx="8108326" cy="156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hangingPunct="0"/>
            <a:r>
              <a:rPr lang="es-PE" sz="3200" dirty="0">
                <a:solidFill>
                  <a:srgbClr val="000000"/>
                </a:solidFill>
                <a:sym typeface="Calibri"/>
              </a:rPr>
              <a:t>“Guía a un gran grupo de personas a que realicen consistentemente unas simples acciones </a:t>
            </a:r>
            <a:r>
              <a:rPr lang="es-PE" sz="3200" b="1" dirty="0">
                <a:solidFill>
                  <a:srgbClr val="000000"/>
                </a:solidFill>
                <a:sym typeface="Calibri"/>
              </a:rPr>
              <a:t>por un período sostenido de tiempo</a:t>
            </a:r>
            <a:r>
              <a:rPr lang="es-PE" sz="3200" dirty="0">
                <a:solidFill>
                  <a:srgbClr val="000000"/>
                </a:solidFill>
                <a:sym typeface="Calibri"/>
              </a:rPr>
              <a:t>”</a:t>
            </a:r>
            <a:endParaRPr kumimoji="0" lang="es-PE" sz="3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5562F7-C185-6868-794D-0E51D2C8AD94}"/>
              </a:ext>
            </a:extLst>
          </p:cNvPr>
          <p:cNvSpPr txBox="1"/>
          <p:nvPr/>
        </p:nvSpPr>
        <p:spPr>
          <a:xfrm>
            <a:off x="2134740" y="536030"/>
            <a:ext cx="3923508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36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La clave del negocio</a:t>
            </a:r>
            <a:endParaRPr kumimoji="0" lang="es-PE" sz="3600" b="1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796871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AC2C1-E702-3A99-D774-3414BDEC9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DCFC071-7DDB-BF51-22BF-DDACA675A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135" y="2600740"/>
            <a:ext cx="1969604" cy="1969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F7B18F35-3060-1B13-DCD8-1279D7B74CFC}"/>
              </a:ext>
            </a:extLst>
          </p:cNvPr>
          <p:cNvSpPr/>
          <p:nvPr/>
        </p:nvSpPr>
        <p:spPr>
          <a:xfrm>
            <a:off x="4273827" y="1308653"/>
            <a:ext cx="2663687" cy="815008"/>
          </a:xfrm>
          <a:prstGeom prst="roundRect">
            <a:avLst/>
          </a:prstGeom>
          <a:gradFill flip="none" rotWithShape="1">
            <a:gsLst>
              <a:gs pos="0">
                <a:srgbClr val="0074BA"/>
              </a:gs>
              <a:gs pos="50000">
                <a:srgbClr val="0076B6"/>
              </a:gs>
              <a:gs pos="100000">
                <a:srgbClr val="005EEA"/>
              </a:gs>
            </a:gsLst>
            <a:lin ang="8100000" scaled="1"/>
            <a:tileRect/>
          </a:gra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0065079-0A82-7570-6AE3-9717869797AF}"/>
              </a:ext>
            </a:extLst>
          </p:cNvPr>
          <p:cNvSpPr/>
          <p:nvPr/>
        </p:nvSpPr>
        <p:spPr>
          <a:xfrm>
            <a:off x="4273827" y="3430910"/>
            <a:ext cx="2663687" cy="815008"/>
          </a:xfrm>
          <a:prstGeom prst="roundRect">
            <a:avLst/>
          </a:prstGeom>
          <a:gradFill>
            <a:gsLst>
              <a:gs pos="0">
                <a:srgbClr val="008F7C"/>
              </a:gs>
              <a:gs pos="50000">
                <a:srgbClr val="0076B6"/>
              </a:gs>
              <a:gs pos="100000">
                <a:srgbClr val="005EEA"/>
              </a:gs>
            </a:gsLst>
            <a:lin ang="8100000" scaled="1"/>
          </a:gra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74DC4898-0176-E3A6-35CB-0CDDC0B0A971}"/>
              </a:ext>
            </a:extLst>
          </p:cNvPr>
          <p:cNvSpPr/>
          <p:nvPr/>
        </p:nvSpPr>
        <p:spPr>
          <a:xfrm>
            <a:off x="4273827" y="5027546"/>
            <a:ext cx="2663687" cy="815008"/>
          </a:xfrm>
          <a:prstGeom prst="roundRect">
            <a:avLst/>
          </a:prstGeom>
          <a:gradFill>
            <a:gsLst>
              <a:gs pos="0">
                <a:srgbClr val="005DEC"/>
              </a:gs>
              <a:gs pos="50000">
                <a:srgbClr val="0076B6"/>
              </a:gs>
              <a:gs pos="100000">
                <a:srgbClr val="008F7C"/>
              </a:gs>
            </a:gsLst>
            <a:lin ang="8100000" scaled="1"/>
          </a:gra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5C2B7EB5-5693-FC62-9A45-2A934A0F0A94}"/>
              </a:ext>
            </a:extLst>
          </p:cNvPr>
          <p:cNvCxnSpPr>
            <a:cxnSpLocks/>
            <a:stCxn id="3" idx="3"/>
            <a:endCxn id="4" idx="1"/>
          </p:cNvCxnSpPr>
          <p:nvPr/>
        </p:nvCxnSpPr>
        <p:spPr>
          <a:xfrm flipV="1">
            <a:off x="3362739" y="1716157"/>
            <a:ext cx="911088" cy="1869385"/>
          </a:xfrm>
          <a:prstGeom prst="straightConnector1">
            <a:avLst/>
          </a:prstGeom>
          <a:noFill/>
          <a:ln w="381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3FB390FA-BE4B-5C69-DCA3-0CC756118BD5}"/>
              </a:ext>
            </a:extLst>
          </p:cNvPr>
          <p:cNvCxnSpPr>
            <a:cxnSpLocks/>
            <a:stCxn id="3" idx="3"/>
            <a:endCxn id="5" idx="1"/>
          </p:cNvCxnSpPr>
          <p:nvPr/>
        </p:nvCxnSpPr>
        <p:spPr>
          <a:xfrm>
            <a:off x="3362739" y="3585542"/>
            <a:ext cx="911088" cy="252872"/>
          </a:xfrm>
          <a:prstGeom prst="straightConnector1">
            <a:avLst/>
          </a:prstGeom>
          <a:noFill/>
          <a:ln w="381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7A9B62CD-3B1D-790C-EBC9-35CEC734FA15}"/>
              </a:ext>
            </a:extLst>
          </p:cNvPr>
          <p:cNvCxnSpPr>
            <a:cxnSpLocks/>
            <a:stCxn id="3" idx="3"/>
            <a:endCxn id="6" idx="1"/>
          </p:cNvCxnSpPr>
          <p:nvPr/>
        </p:nvCxnSpPr>
        <p:spPr>
          <a:xfrm>
            <a:off x="3362739" y="3585542"/>
            <a:ext cx="911088" cy="1849508"/>
          </a:xfrm>
          <a:prstGeom prst="straightConnector1">
            <a:avLst/>
          </a:prstGeom>
          <a:noFill/>
          <a:ln w="381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709723E-631D-A010-F6A2-47D12D73ABA7}"/>
              </a:ext>
            </a:extLst>
          </p:cNvPr>
          <p:cNvSpPr txBox="1"/>
          <p:nvPr/>
        </p:nvSpPr>
        <p:spPr>
          <a:xfrm>
            <a:off x="4678590" y="1485325"/>
            <a:ext cx="185416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Educación fija</a:t>
            </a:r>
            <a:endParaRPr kumimoji="0" lang="es-PE" sz="24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1C243BB-67FF-97F1-5F97-BB5EA77B02E3}"/>
              </a:ext>
            </a:extLst>
          </p:cNvPr>
          <p:cNvSpPr txBox="1"/>
          <p:nvPr/>
        </p:nvSpPr>
        <p:spPr>
          <a:xfrm>
            <a:off x="4678590" y="3607582"/>
            <a:ext cx="1965088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Educación viva</a:t>
            </a:r>
            <a:endParaRPr kumimoji="0" lang="es-PE" sz="24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4CAA3B5-1CA2-12E4-3DFB-7C2EF66CDE67}"/>
              </a:ext>
            </a:extLst>
          </p:cNvPr>
          <p:cNvSpPr txBox="1"/>
          <p:nvPr/>
        </p:nvSpPr>
        <p:spPr>
          <a:xfrm>
            <a:off x="4746850" y="5204218"/>
            <a:ext cx="1828576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Herramientas</a:t>
            </a:r>
            <a:endParaRPr kumimoji="0" lang="es-PE" sz="24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1EAB4E73-AF87-03C1-D914-BD91BE5872F5}"/>
              </a:ext>
            </a:extLst>
          </p:cNvPr>
          <p:cNvSpPr/>
          <p:nvPr/>
        </p:nvSpPr>
        <p:spPr>
          <a:xfrm>
            <a:off x="7683559" y="795130"/>
            <a:ext cx="2513024" cy="440635"/>
          </a:xfrm>
          <a:prstGeom prst="roundRect">
            <a:avLst/>
          </a:prstGeom>
          <a:gradFill flip="none" rotWithShape="1">
            <a:gsLst>
              <a:gs pos="0">
                <a:srgbClr val="0074BA"/>
              </a:gs>
              <a:gs pos="50000">
                <a:srgbClr val="0076B6"/>
              </a:gs>
              <a:gs pos="100000">
                <a:srgbClr val="005EEA"/>
              </a:gs>
            </a:gsLst>
            <a:lin ang="8100000" scaled="1"/>
            <a:tileRect/>
          </a:gra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9F59D5C-5F13-BB02-6DED-880A29642D4A}"/>
              </a:ext>
            </a:extLst>
          </p:cNvPr>
          <p:cNvSpPr txBox="1"/>
          <p:nvPr/>
        </p:nvSpPr>
        <p:spPr>
          <a:xfrm>
            <a:off x="8478728" y="805069"/>
            <a:ext cx="92268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b="1" dirty="0">
                <a:solidFill>
                  <a:schemeClr val="bg1"/>
                </a:solidFill>
                <a:sym typeface="Calibri"/>
              </a:rPr>
              <a:t>10 pasos</a:t>
            </a:r>
            <a:endParaRPr kumimoji="0" lang="es-PE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A6D4182B-F878-CDE1-FBAA-329A006F8C49}"/>
              </a:ext>
            </a:extLst>
          </p:cNvPr>
          <p:cNvSpPr/>
          <p:nvPr/>
        </p:nvSpPr>
        <p:spPr>
          <a:xfrm>
            <a:off x="7683559" y="1298714"/>
            <a:ext cx="2513024" cy="440635"/>
          </a:xfrm>
          <a:prstGeom prst="roundRect">
            <a:avLst/>
          </a:prstGeom>
          <a:gradFill flip="none" rotWithShape="1">
            <a:gsLst>
              <a:gs pos="0">
                <a:srgbClr val="0074BA"/>
              </a:gs>
              <a:gs pos="50000">
                <a:srgbClr val="0076B6"/>
              </a:gs>
              <a:gs pos="100000">
                <a:srgbClr val="005EEA"/>
              </a:gs>
            </a:gsLst>
            <a:lin ang="8100000" scaled="1"/>
            <a:tileRect/>
          </a:gra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2BB9B95-9FE2-5507-F9E4-D7561E9C610E}"/>
              </a:ext>
            </a:extLst>
          </p:cNvPr>
          <p:cNvSpPr txBox="1"/>
          <p:nvPr/>
        </p:nvSpPr>
        <p:spPr>
          <a:xfrm>
            <a:off x="8034504" y="1308653"/>
            <a:ext cx="181113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Me afilié a FuXion</a:t>
            </a:r>
            <a:endParaRPr kumimoji="0" lang="es-PE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8F5616E6-9286-F303-2E87-37FCE52F5A78}"/>
              </a:ext>
            </a:extLst>
          </p:cNvPr>
          <p:cNvSpPr/>
          <p:nvPr/>
        </p:nvSpPr>
        <p:spPr>
          <a:xfrm>
            <a:off x="7683559" y="1815547"/>
            <a:ext cx="2513024" cy="440635"/>
          </a:xfrm>
          <a:prstGeom prst="roundRect">
            <a:avLst/>
          </a:prstGeom>
          <a:gradFill flip="none" rotWithShape="1">
            <a:gsLst>
              <a:gs pos="0">
                <a:srgbClr val="0074BA"/>
              </a:gs>
              <a:gs pos="50000">
                <a:srgbClr val="0076B6"/>
              </a:gs>
              <a:gs pos="100000">
                <a:srgbClr val="005EEA"/>
              </a:gs>
            </a:gsLst>
            <a:lin ang="8100000" scaled="1"/>
            <a:tileRect/>
          </a:gra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56182B4-CB0B-8408-D8A1-BA76C7F179FE}"/>
              </a:ext>
            </a:extLst>
          </p:cNvPr>
          <p:cNvSpPr txBox="1"/>
          <p:nvPr/>
        </p:nvSpPr>
        <p:spPr>
          <a:xfrm>
            <a:off x="7774080" y="1825486"/>
            <a:ext cx="233198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b="1" dirty="0">
                <a:solidFill>
                  <a:schemeClr val="bg1"/>
                </a:solidFill>
                <a:sym typeface="Calibri"/>
              </a:rPr>
              <a:t>Conviértete profesional</a:t>
            </a:r>
            <a:endParaRPr kumimoji="0" lang="es-PE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0480963E-594D-BF64-0718-613006263C48}"/>
              </a:ext>
            </a:extLst>
          </p:cNvPr>
          <p:cNvSpPr/>
          <p:nvPr/>
        </p:nvSpPr>
        <p:spPr>
          <a:xfrm>
            <a:off x="7683559" y="2319131"/>
            <a:ext cx="2513024" cy="440635"/>
          </a:xfrm>
          <a:prstGeom prst="roundRect">
            <a:avLst/>
          </a:prstGeom>
          <a:gradFill flip="none" rotWithShape="1">
            <a:gsLst>
              <a:gs pos="0">
                <a:srgbClr val="0074BA"/>
              </a:gs>
              <a:gs pos="50000">
                <a:srgbClr val="0076B6"/>
              </a:gs>
              <a:gs pos="100000">
                <a:srgbClr val="005EEA"/>
              </a:gs>
            </a:gsLst>
            <a:lin ang="8100000" scaled="1"/>
            <a:tileRect/>
          </a:gra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033EE02-4DEF-2856-4F52-13CE6329411D}"/>
              </a:ext>
            </a:extLst>
          </p:cNvPr>
          <p:cNvSpPr txBox="1"/>
          <p:nvPr/>
        </p:nvSpPr>
        <p:spPr>
          <a:xfrm>
            <a:off x="8126356" y="2329070"/>
            <a:ext cx="162743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Margarita Pasos</a:t>
            </a:r>
            <a:endParaRPr kumimoji="0" lang="es-PE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4082273D-EA32-9EA9-CA68-3D2D38E1F139}"/>
              </a:ext>
            </a:extLst>
          </p:cNvPr>
          <p:cNvSpPr/>
          <p:nvPr/>
        </p:nvSpPr>
        <p:spPr>
          <a:xfrm>
            <a:off x="7683559" y="2956892"/>
            <a:ext cx="2513024" cy="440635"/>
          </a:xfrm>
          <a:prstGeom prst="roundRect">
            <a:avLst/>
          </a:prstGeom>
          <a:solidFill>
            <a:srgbClr val="7030A0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BD6828D-1049-9408-0F14-0666BA9F122D}"/>
              </a:ext>
            </a:extLst>
          </p:cNvPr>
          <p:cNvSpPr txBox="1"/>
          <p:nvPr/>
        </p:nvSpPr>
        <p:spPr>
          <a:xfrm>
            <a:off x="8456606" y="2966831"/>
            <a:ext cx="96693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b="1" dirty="0" err="1">
                <a:solidFill>
                  <a:schemeClr val="bg1"/>
                </a:solidFill>
                <a:sym typeface="Calibri"/>
              </a:rPr>
              <a:t>Xtra</a:t>
            </a:r>
            <a:r>
              <a:rPr lang="es-ES" b="1" dirty="0">
                <a:solidFill>
                  <a:schemeClr val="bg1"/>
                </a:solidFill>
                <a:sym typeface="Calibri"/>
              </a:rPr>
              <a:t> Mile</a:t>
            </a:r>
            <a:endParaRPr kumimoji="0" lang="es-PE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4" name="Rectángulo: esquinas redondeadas 33">
            <a:extLst>
              <a:ext uri="{FF2B5EF4-FFF2-40B4-BE49-F238E27FC236}">
                <a16:creationId xmlns:a16="http://schemas.microsoft.com/office/drawing/2014/main" id="{BDE6E8A0-74FE-E21B-86AA-3331A91206E1}"/>
              </a:ext>
            </a:extLst>
          </p:cNvPr>
          <p:cNvSpPr/>
          <p:nvPr/>
        </p:nvSpPr>
        <p:spPr>
          <a:xfrm>
            <a:off x="7683559" y="3460476"/>
            <a:ext cx="2513024" cy="440635"/>
          </a:xfrm>
          <a:prstGeom prst="roundRect">
            <a:avLst/>
          </a:prstGeom>
          <a:gradFill flip="none" rotWithShape="1">
            <a:gsLst>
              <a:gs pos="0">
                <a:srgbClr val="0074BA"/>
              </a:gs>
              <a:gs pos="50000">
                <a:srgbClr val="0076B6"/>
              </a:gs>
              <a:gs pos="100000">
                <a:srgbClr val="005EEA"/>
              </a:gs>
            </a:gsLst>
            <a:lin ang="8100000" scaled="1"/>
            <a:tileRect/>
          </a:gra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84A77D2F-4C7E-8959-3EAF-CF667686847C}"/>
              </a:ext>
            </a:extLst>
          </p:cNvPr>
          <p:cNvSpPr txBox="1"/>
          <p:nvPr/>
        </p:nvSpPr>
        <p:spPr>
          <a:xfrm>
            <a:off x="7877153" y="3470415"/>
            <a:ext cx="2125837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Cappuccino </a:t>
            </a:r>
            <a:r>
              <a:rPr kumimoji="0" lang="es-ES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Academy</a:t>
            </a:r>
            <a:endParaRPr kumimoji="0" lang="es-PE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8587158A-4D59-22CF-6926-0494AB8334AA}"/>
              </a:ext>
            </a:extLst>
          </p:cNvPr>
          <p:cNvSpPr/>
          <p:nvPr/>
        </p:nvSpPr>
        <p:spPr>
          <a:xfrm>
            <a:off x="7683559" y="3977309"/>
            <a:ext cx="2513024" cy="440635"/>
          </a:xfrm>
          <a:prstGeom prst="roundRect">
            <a:avLst/>
          </a:prstGeom>
          <a:solidFill>
            <a:srgbClr val="FFC000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751F1A52-FD4A-31BD-936F-08DA63CF1C56}"/>
              </a:ext>
            </a:extLst>
          </p:cNvPr>
          <p:cNvSpPr txBox="1"/>
          <p:nvPr/>
        </p:nvSpPr>
        <p:spPr>
          <a:xfrm>
            <a:off x="7996833" y="3987248"/>
            <a:ext cx="188647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b="1" dirty="0">
                <a:solidFill>
                  <a:schemeClr val="bg1"/>
                </a:solidFill>
                <a:sym typeface="Calibri"/>
              </a:rPr>
              <a:t>Cappuccino </a:t>
            </a:r>
            <a:r>
              <a:rPr lang="es-ES" b="1" dirty="0" err="1">
                <a:solidFill>
                  <a:schemeClr val="bg1"/>
                </a:solidFill>
                <a:sym typeface="Calibri"/>
              </a:rPr>
              <a:t>Luxury</a:t>
            </a:r>
            <a:endParaRPr kumimoji="0" lang="es-PE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D22CAACC-8E48-C953-B1A6-A724410E4924}"/>
              </a:ext>
            </a:extLst>
          </p:cNvPr>
          <p:cNvSpPr/>
          <p:nvPr/>
        </p:nvSpPr>
        <p:spPr>
          <a:xfrm>
            <a:off x="7683559" y="4480893"/>
            <a:ext cx="2513024" cy="440635"/>
          </a:xfrm>
          <a:prstGeom prst="roundRect">
            <a:avLst/>
          </a:prstGeom>
          <a:solidFill>
            <a:srgbClr val="008F7C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F2F227CA-D67B-5A38-5D73-841BE4B45B75}"/>
              </a:ext>
            </a:extLst>
          </p:cNvPr>
          <p:cNvSpPr txBox="1"/>
          <p:nvPr/>
        </p:nvSpPr>
        <p:spPr>
          <a:xfrm>
            <a:off x="8394795" y="4490832"/>
            <a:ext cx="109055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Nutra-DAY</a:t>
            </a:r>
            <a:endParaRPr kumimoji="0" lang="es-PE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1F38E075-0690-236D-525B-332A0539A92A}"/>
              </a:ext>
            </a:extLst>
          </p:cNvPr>
          <p:cNvSpPr/>
          <p:nvPr/>
        </p:nvSpPr>
        <p:spPr>
          <a:xfrm>
            <a:off x="7683559" y="5093805"/>
            <a:ext cx="2513024" cy="440635"/>
          </a:xfrm>
          <a:prstGeom prst="roundRect">
            <a:avLst/>
          </a:prstGeom>
          <a:gradFill flip="none" rotWithShape="1">
            <a:gsLst>
              <a:gs pos="0">
                <a:srgbClr val="0074BA"/>
              </a:gs>
              <a:gs pos="50000">
                <a:srgbClr val="0076B6"/>
              </a:gs>
              <a:gs pos="100000">
                <a:srgbClr val="005EEA"/>
              </a:gs>
            </a:gsLst>
            <a:lin ang="8100000" scaled="1"/>
            <a:tileRect/>
          </a:gra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65039D16-2324-B579-2FA2-2D6E38F70DE6}"/>
              </a:ext>
            </a:extLst>
          </p:cNvPr>
          <p:cNvSpPr txBox="1"/>
          <p:nvPr/>
        </p:nvSpPr>
        <p:spPr>
          <a:xfrm>
            <a:off x="8470618" y="5103744"/>
            <a:ext cx="93890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b="1" dirty="0">
                <a:solidFill>
                  <a:schemeClr val="bg1"/>
                </a:solidFill>
                <a:sym typeface="Calibri"/>
              </a:rPr>
              <a:t>Recursos</a:t>
            </a:r>
            <a:endParaRPr kumimoji="0" lang="es-PE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975D1B29-FE2D-5C45-E671-4025F5A46B7F}"/>
              </a:ext>
            </a:extLst>
          </p:cNvPr>
          <p:cNvSpPr/>
          <p:nvPr/>
        </p:nvSpPr>
        <p:spPr>
          <a:xfrm>
            <a:off x="7683559" y="5597389"/>
            <a:ext cx="2513024" cy="440635"/>
          </a:xfrm>
          <a:prstGeom prst="roundRect">
            <a:avLst/>
          </a:prstGeom>
          <a:gradFill flip="none" rotWithShape="1">
            <a:gsLst>
              <a:gs pos="0">
                <a:srgbClr val="0074BA"/>
              </a:gs>
              <a:gs pos="50000">
                <a:srgbClr val="0076B6"/>
              </a:gs>
              <a:gs pos="100000">
                <a:srgbClr val="005EEA"/>
              </a:gs>
            </a:gsLst>
            <a:lin ang="8100000" scaled="1"/>
            <a:tileRect/>
          </a:gra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2B9832E8-0616-CAAB-FFE9-B8C67DFA9086}"/>
              </a:ext>
            </a:extLst>
          </p:cNvPr>
          <p:cNvSpPr txBox="1"/>
          <p:nvPr/>
        </p:nvSpPr>
        <p:spPr>
          <a:xfrm>
            <a:off x="8206477" y="5607328"/>
            <a:ext cx="146719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Links de Venta</a:t>
            </a:r>
            <a:endParaRPr kumimoji="0" lang="es-PE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52" name="Conector recto de flecha 51">
            <a:extLst>
              <a:ext uri="{FF2B5EF4-FFF2-40B4-BE49-F238E27FC236}">
                <a16:creationId xmlns:a16="http://schemas.microsoft.com/office/drawing/2014/main" id="{D5A972C5-A5E7-7113-5352-7DC06E7E069C}"/>
              </a:ext>
            </a:extLst>
          </p:cNvPr>
          <p:cNvCxnSpPr>
            <a:stCxn id="4" idx="3"/>
            <a:endCxn id="16" idx="1"/>
          </p:cNvCxnSpPr>
          <p:nvPr/>
        </p:nvCxnSpPr>
        <p:spPr>
          <a:xfrm flipV="1">
            <a:off x="6937514" y="1015448"/>
            <a:ext cx="746045" cy="700709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4" name="Conector recto de flecha 53">
            <a:extLst>
              <a:ext uri="{FF2B5EF4-FFF2-40B4-BE49-F238E27FC236}">
                <a16:creationId xmlns:a16="http://schemas.microsoft.com/office/drawing/2014/main" id="{863F9792-93C6-5381-FF88-71066268EF75}"/>
              </a:ext>
            </a:extLst>
          </p:cNvPr>
          <p:cNvCxnSpPr>
            <a:stCxn id="4" idx="3"/>
            <a:endCxn id="18" idx="1"/>
          </p:cNvCxnSpPr>
          <p:nvPr/>
        </p:nvCxnSpPr>
        <p:spPr>
          <a:xfrm flipV="1">
            <a:off x="6937514" y="1519032"/>
            <a:ext cx="746045" cy="197125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6" name="Conector recto de flecha 55">
            <a:extLst>
              <a:ext uri="{FF2B5EF4-FFF2-40B4-BE49-F238E27FC236}">
                <a16:creationId xmlns:a16="http://schemas.microsoft.com/office/drawing/2014/main" id="{A49D5350-311A-534F-382C-FD9B26234C41}"/>
              </a:ext>
            </a:extLst>
          </p:cNvPr>
          <p:cNvCxnSpPr>
            <a:stCxn id="4" idx="3"/>
            <a:endCxn id="20" idx="1"/>
          </p:cNvCxnSpPr>
          <p:nvPr/>
        </p:nvCxnSpPr>
        <p:spPr>
          <a:xfrm>
            <a:off x="6937514" y="1716157"/>
            <a:ext cx="746045" cy="319708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8" name="Conector recto de flecha 57">
            <a:extLst>
              <a:ext uri="{FF2B5EF4-FFF2-40B4-BE49-F238E27FC236}">
                <a16:creationId xmlns:a16="http://schemas.microsoft.com/office/drawing/2014/main" id="{F1D75338-C21C-B9E3-EA93-C94201012C18}"/>
              </a:ext>
            </a:extLst>
          </p:cNvPr>
          <p:cNvCxnSpPr>
            <a:stCxn id="4" idx="3"/>
            <a:endCxn id="22" idx="1"/>
          </p:cNvCxnSpPr>
          <p:nvPr/>
        </p:nvCxnSpPr>
        <p:spPr>
          <a:xfrm>
            <a:off x="6937514" y="1716157"/>
            <a:ext cx="746045" cy="823292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0" name="Conector recto de flecha 59">
            <a:extLst>
              <a:ext uri="{FF2B5EF4-FFF2-40B4-BE49-F238E27FC236}">
                <a16:creationId xmlns:a16="http://schemas.microsoft.com/office/drawing/2014/main" id="{3BE43216-DE07-EF3F-1D8B-03E6653715A5}"/>
              </a:ext>
            </a:extLst>
          </p:cNvPr>
          <p:cNvCxnSpPr>
            <a:stCxn id="5" idx="3"/>
            <a:endCxn id="32" idx="1"/>
          </p:cNvCxnSpPr>
          <p:nvPr/>
        </p:nvCxnSpPr>
        <p:spPr>
          <a:xfrm flipV="1">
            <a:off x="6937514" y="3177210"/>
            <a:ext cx="746045" cy="661204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2" name="Conector recto de flecha 61">
            <a:extLst>
              <a:ext uri="{FF2B5EF4-FFF2-40B4-BE49-F238E27FC236}">
                <a16:creationId xmlns:a16="http://schemas.microsoft.com/office/drawing/2014/main" id="{EBC27BE7-9DD3-1CA3-B689-34029D50B761}"/>
              </a:ext>
            </a:extLst>
          </p:cNvPr>
          <p:cNvCxnSpPr>
            <a:stCxn id="5" idx="3"/>
            <a:endCxn id="34" idx="1"/>
          </p:cNvCxnSpPr>
          <p:nvPr/>
        </p:nvCxnSpPr>
        <p:spPr>
          <a:xfrm flipV="1">
            <a:off x="6937514" y="3680794"/>
            <a:ext cx="746045" cy="157620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4" name="Conector recto de flecha 63">
            <a:extLst>
              <a:ext uri="{FF2B5EF4-FFF2-40B4-BE49-F238E27FC236}">
                <a16:creationId xmlns:a16="http://schemas.microsoft.com/office/drawing/2014/main" id="{90FD28CE-B382-1A21-5700-A8DB156679E9}"/>
              </a:ext>
            </a:extLst>
          </p:cNvPr>
          <p:cNvCxnSpPr>
            <a:stCxn id="5" idx="3"/>
            <a:endCxn id="36" idx="1"/>
          </p:cNvCxnSpPr>
          <p:nvPr/>
        </p:nvCxnSpPr>
        <p:spPr>
          <a:xfrm>
            <a:off x="6937514" y="3838414"/>
            <a:ext cx="746045" cy="359213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6" name="Conector recto de flecha 65">
            <a:extLst>
              <a:ext uri="{FF2B5EF4-FFF2-40B4-BE49-F238E27FC236}">
                <a16:creationId xmlns:a16="http://schemas.microsoft.com/office/drawing/2014/main" id="{35D29085-A011-2C4A-0725-9E195D6C762B}"/>
              </a:ext>
            </a:extLst>
          </p:cNvPr>
          <p:cNvCxnSpPr>
            <a:stCxn id="5" idx="3"/>
            <a:endCxn id="38" idx="1"/>
          </p:cNvCxnSpPr>
          <p:nvPr/>
        </p:nvCxnSpPr>
        <p:spPr>
          <a:xfrm>
            <a:off x="6937514" y="3838414"/>
            <a:ext cx="746045" cy="862797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8" name="Conector recto de flecha 67">
            <a:extLst>
              <a:ext uri="{FF2B5EF4-FFF2-40B4-BE49-F238E27FC236}">
                <a16:creationId xmlns:a16="http://schemas.microsoft.com/office/drawing/2014/main" id="{C707CB41-9A09-9DB3-B940-2CB9B9585AB2}"/>
              </a:ext>
            </a:extLst>
          </p:cNvPr>
          <p:cNvCxnSpPr>
            <a:stCxn id="6" idx="3"/>
            <a:endCxn id="40" idx="1"/>
          </p:cNvCxnSpPr>
          <p:nvPr/>
        </p:nvCxnSpPr>
        <p:spPr>
          <a:xfrm flipV="1">
            <a:off x="6937514" y="5314123"/>
            <a:ext cx="746045" cy="120927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Conector recto de flecha 69">
            <a:extLst>
              <a:ext uri="{FF2B5EF4-FFF2-40B4-BE49-F238E27FC236}">
                <a16:creationId xmlns:a16="http://schemas.microsoft.com/office/drawing/2014/main" id="{55860A3D-19B4-8997-C76F-DBD2F041D64E}"/>
              </a:ext>
            </a:extLst>
          </p:cNvPr>
          <p:cNvCxnSpPr>
            <a:stCxn id="6" idx="3"/>
            <a:endCxn id="42" idx="1"/>
          </p:cNvCxnSpPr>
          <p:nvPr/>
        </p:nvCxnSpPr>
        <p:spPr>
          <a:xfrm>
            <a:off x="6937514" y="5435050"/>
            <a:ext cx="746045" cy="382657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6193859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3" grpId="0"/>
      <p:bldP spid="14" grpId="0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32" grpId="0" animBg="1"/>
      <p:bldP spid="33" grpId="0"/>
      <p:bldP spid="34" grpId="0" animBg="1"/>
      <p:bldP spid="35" grpId="0"/>
      <p:bldP spid="36" grpId="0" animBg="1"/>
      <p:bldP spid="37" grpId="0"/>
      <p:bldP spid="38" grpId="0" animBg="1"/>
      <p:bldP spid="39" grpId="0"/>
      <p:bldP spid="40" grpId="0" animBg="1"/>
      <p:bldP spid="41" grpId="0"/>
      <p:bldP spid="42" grpId="0" animBg="1"/>
      <p:bldP spid="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0B935-3732-16DF-A8F5-0213B43FB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7D861F73-DD0D-BEA9-8B8E-25CE8FECD44F}"/>
              </a:ext>
            </a:extLst>
          </p:cNvPr>
          <p:cNvSpPr/>
          <p:nvPr/>
        </p:nvSpPr>
        <p:spPr>
          <a:xfrm>
            <a:off x="377687" y="501351"/>
            <a:ext cx="2663687" cy="815008"/>
          </a:xfrm>
          <a:prstGeom prst="roundRect">
            <a:avLst/>
          </a:prstGeom>
          <a:gradFill flip="none" rotWithShape="1">
            <a:gsLst>
              <a:gs pos="0">
                <a:srgbClr val="0074BA"/>
              </a:gs>
              <a:gs pos="50000">
                <a:srgbClr val="0076B6"/>
              </a:gs>
              <a:gs pos="100000">
                <a:srgbClr val="005EEA"/>
              </a:gs>
            </a:gsLst>
            <a:lin ang="8100000" scaled="1"/>
            <a:tileRect/>
          </a:gra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40DDABF-2CBA-E986-FD30-CFA4CB3235B9}"/>
              </a:ext>
            </a:extLst>
          </p:cNvPr>
          <p:cNvSpPr txBox="1"/>
          <p:nvPr/>
        </p:nvSpPr>
        <p:spPr>
          <a:xfrm>
            <a:off x="782450" y="678023"/>
            <a:ext cx="185416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Educación fija</a:t>
            </a:r>
            <a:endParaRPr kumimoji="0" lang="es-PE" sz="24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17AB8AE-607D-41B0-0AC7-24C0847170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945" t="31160" r="9430" b="22174"/>
          <a:stretch>
            <a:fillRect/>
          </a:stretch>
        </p:blipFill>
        <p:spPr>
          <a:xfrm>
            <a:off x="377687" y="1493031"/>
            <a:ext cx="5794513" cy="2317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D8367CF-1B41-AB64-CD15-AF2EDC82D1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517" t="33478" r="9592" b="30435"/>
          <a:stretch>
            <a:fillRect/>
          </a:stretch>
        </p:blipFill>
        <p:spPr>
          <a:xfrm>
            <a:off x="377687" y="3987509"/>
            <a:ext cx="5794513" cy="1788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20D53C6-20FD-AB5D-ADF0-CD7447CD14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945" t="56667" r="9674" b="9886"/>
          <a:stretch>
            <a:fillRect/>
          </a:stretch>
        </p:blipFill>
        <p:spPr>
          <a:xfrm>
            <a:off x="6328197" y="1493031"/>
            <a:ext cx="5718313" cy="1645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2D95AAC-0197-7A3A-C6E3-8BE5C78C3EC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945" t="36232" r="9756" b="28551"/>
          <a:stretch>
            <a:fillRect/>
          </a:stretch>
        </p:blipFill>
        <p:spPr>
          <a:xfrm>
            <a:off x="7054040" y="3361070"/>
            <a:ext cx="4425655" cy="2415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46010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4E751-7A38-473D-EF41-6A5673815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F9F79A5-7CC3-30D4-7D27-7E215617A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660" y="577809"/>
            <a:ext cx="9930679" cy="5702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59955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4A96E-0CA6-07F6-837B-1B8BEE44C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DF9BDA-0834-59CE-55C1-4CD115A1C9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962" t="22174" r="13587" b="14637"/>
          <a:stretch>
            <a:fillRect/>
          </a:stretch>
        </p:blipFill>
        <p:spPr>
          <a:xfrm>
            <a:off x="506895" y="884582"/>
            <a:ext cx="8368563" cy="5088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738281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72157-B25C-28A8-0E64-FBBAD21DD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ABA2DDC-F560-3705-A006-C967091547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402" t="20870" r="7228" b="9710"/>
          <a:stretch>
            <a:fillRect/>
          </a:stretch>
        </p:blipFill>
        <p:spPr>
          <a:xfrm>
            <a:off x="487017" y="1048578"/>
            <a:ext cx="8945218" cy="4760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41BF138-1A72-99AE-0F45-D4ECB263D8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4266" t="19855" b="10725"/>
          <a:stretch>
            <a:fillRect/>
          </a:stretch>
        </p:blipFill>
        <p:spPr>
          <a:xfrm>
            <a:off x="8348871" y="641074"/>
            <a:ext cx="3674552" cy="5575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D8E5C4F-0823-FA77-0901-DA28DA98F7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4103" t="20290" b="12609"/>
          <a:stretch>
            <a:fillRect/>
          </a:stretch>
        </p:blipFill>
        <p:spPr>
          <a:xfrm>
            <a:off x="8197803" y="641074"/>
            <a:ext cx="3825620" cy="5575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7430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7A5E6-2688-6EC2-CC00-CEEEB95BB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B639860-9099-4121-9950-D30B01CDF640}"/>
              </a:ext>
            </a:extLst>
          </p:cNvPr>
          <p:cNvSpPr txBox="1"/>
          <p:nvPr/>
        </p:nvSpPr>
        <p:spPr>
          <a:xfrm>
            <a:off x="2622273" y="2295826"/>
            <a:ext cx="8080513" cy="31085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457200" marR="0" indent="-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" sz="2800" b="1" i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Aware</a:t>
            </a:r>
            <a:r>
              <a:rPr kumimoji="0" lang="es-ES" sz="28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seguir</a:t>
            </a:r>
            <a:r>
              <a:rPr lang="es-ES" sz="2800" dirty="0">
                <a:solidFill>
                  <a:srgbClr val="000000"/>
                </a:solidFill>
                <a:sym typeface="Calibri"/>
              </a:rPr>
              <a:t>á mejorando cada vez más al igual que nosotros como empresarios. </a:t>
            </a:r>
            <a:r>
              <a:rPr lang="es-ES" sz="2800" dirty="0" err="1">
                <a:solidFill>
                  <a:srgbClr val="000000"/>
                </a:solidFill>
                <a:sym typeface="Calibri"/>
              </a:rPr>
              <a:t>Aware</a:t>
            </a:r>
            <a:r>
              <a:rPr lang="es-ES" sz="2800" dirty="0">
                <a:solidFill>
                  <a:srgbClr val="000000"/>
                </a:solidFill>
                <a:sym typeface="Calibri"/>
              </a:rPr>
              <a:t> ya se encuentra en su versión 3.0</a:t>
            </a:r>
          </a:p>
          <a:p>
            <a:pPr marL="457200" marR="0" indent="-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" sz="28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Los </a:t>
            </a:r>
            <a:r>
              <a:rPr kumimoji="0" lang="es-ES" sz="28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productos</a:t>
            </a:r>
            <a:r>
              <a:rPr kumimoji="0" lang="es-ES" sz="28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kumimoji="0" lang="es-ES" sz="28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FuXion</a:t>
            </a:r>
            <a:r>
              <a:rPr kumimoji="0" lang="es-ES" sz="28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se encuentran en su séptima generación.</a:t>
            </a: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s-ES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457200" marR="0" indent="-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ES" sz="2800" dirty="0">
                <a:solidFill>
                  <a:srgbClr val="000000"/>
                </a:solidFill>
                <a:sym typeface="Calibri"/>
              </a:rPr>
              <a:t>Tú y yo, ¿en qué versión nos encontramos?</a:t>
            </a:r>
            <a:endParaRPr kumimoji="0" lang="es-PE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7557B2A-ABA5-3D77-0BCB-E75A2388CDD0}"/>
              </a:ext>
            </a:extLst>
          </p:cNvPr>
          <p:cNvSpPr txBox="1"/>
          <p:nvPr/>
        </p:nvSpPr>
        <p:spPr>
          <a:xfrm>
            <a:off x="1152938" y="1181961"/>
            <a:ext cx="4559901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36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Consideraciones finales</a:t>
            </a:r>
            <a:endParaRPr kumimoji="0" lang="es-PE" sz="3600" b="1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647283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1371</TotalTime>
  <Words>451</Words>
  <Application>Microsoft Office PowerPoint</Application>
  <PresentationFormat>Panorámica</PresentationFormat>
  <Paragraphs>56</Paragraphs>
  <Slides>17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Aptos</vt:lpstr>
      <vt:lpstr>Arial</vt:lpstr>
      <vt:lpstr>Arial Black</vt:lpstr>
      <vt:lpstr>Calibri</vt:lpstr>
      <vt:lpstr>Calibri Light</vt:lpstr>
      <vt:lpstr>Courier New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Victor Hugo De la Calle</cp:lastModifiedBy>
  <cp:revision>99</cp:revision>
  <dcterms:created xsi:type="dcterms:W3CDTF">2023-04-10T00:47:57Z</dcterms:created>
  <dcterms:modified xsi:type="dcterms:W3CDTF">2026-09-03T12:46:16Z</dcterms:modified>
</cp:coreProperties>
</file>