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64" r:id="rId2"/>
    <p:sldId id="285" r:id="rId3"/>
    <p:sldId id="294" r:id="rId4"/>
    <p:sldId id="295" r:id="rId5"/>
    <p:sldId id="296" r:id="rId6"/>
    <p:sldId id="297" r:id="rId7"/>
    <p:sldId id="298" r:id="rId8"/>
    <p:sldId id="299" r:id="rId9"/>
    <p:sldId id="300" r:id="rId10"/>
    <p:sldId id="301" r:id="rId11"/>
    <p:sldId id="302" r:id="rId12"/>
    <p:sldId id="303" r:id="rId13"/>
  </p:sldIdLst>
  <p:sldSz cx="12192000" cy="6858000"/>
  <p:notesSz cx="6858000" cy="9144000"/>
  <p:defaultTextStyle>
    <a:defPPr>
      <a:defRPr lang="es-P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02B93"/>
    <a:srgbClr val="EF6B26"/>
    <a:srgbClr val="4EA7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75DCB02-9BB8-47FD-8907-85C794F793BA}" styleName="Estilo temático 1 - Énfasis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18603FDC-E32A-4AB5-989C-0864C3EAD2B8}" styleName="Estilo temático 2 - Énfasis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>
        <p:scale>
          <a:sx n="100" d="100"/>
          <a:sy n="100" d="100"/>
        </p:scale>
        <p:origin x="330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70353D-791E-4320-8940-E5FA9B3CE676}" type="datetimeFigureOut">
              <a:rPr lang="es-PE" smtClean="0"/>
              <a:t>3/09/2026</a:t>
            </a:fld>
            <a:endParaRPr lang="es-PE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E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BF27B8-BFF4-4C7A-8D2E-7572C8E7EF52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6247346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AA70F9-41C9-4A3C-958F-5D8BEF62C6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D2E55C8-872B-942E-3797-BE3207CCAA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9012EFD-2251-7751-C45D-CB30D0305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B6632-D988-43C4-808A-B51EF90CED38}" type="datetimeFigureOut">
              <a:rPr lang="es-PE" smtClean="0"/>
              <a:t>3/09/2026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E4496EE-791C-692F-868C-9E4F6099F4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1B371F8-6A5F-7255-BC5F-8AC71B73E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67FD4-F695-4245-B15F-F6EADECFD3A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278401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A7FF44-F472-F839-9EC5-B422508FEF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9DCF5FD-604C-C216-CAAD-DD27DCC466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1F73A11-7092-8AF7-BE8C-D1BF042DA6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B6632-D988-43C4-808A-B51EF90CED38}" type="datetimeFigureOut">
              <a:rPr lang="es-PE" smtClean="0"/>
              <a:t>3/09/2026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99A290F-1E45-25D5-A5A6-69A9DC740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1F01255-5835-937C-EFAB-E0BF6D58BA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67FD4-F695-4245-B15F-F6EADECFD3A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090231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DCF256-EFA4-FD24-23B5-5747159172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79C6B5F-A1F1-F764-DF90-B7F6E2B40B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ADCF797-1179-3F51-D4D0-D9EE0122CD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B6632-D988-43C4-808A-B51EF90CED38}" type="datetimeFigureOut">
              <a:rPr lang="es-PE" smtClean="0"/>
              <a:t>3/09/2026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AB0BF26-D12D-7F3E-59CE-B2C8572314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45335CD-A71D-B624-4B0A-5B8F69BA9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67FD4-F695-4245-B15F-F6EADECFD3A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584479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38C4E4-9C9D-3384-6030-68B5A7689C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D21DF05-8587-2524-4B7C-1F1A4FC2EF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26AF0FF-E6A2-4D77-E06D-2B24BB55CC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7E5D10F-F157-1F9B-C40A-347750E23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B6632-D988-43C4-808A-B51EF90CED38}" type="datetimeFigureOut">
              <a:rPr lang="es-PE" smtClean="0"/>
              <a:t>3/09/2026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B7C034A-5D14-4E4C-E0CC-5BB4BFB34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2BF0690-CF83-A4A4-B664-75A162A8C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67FD4-F695-4245-B15F-F6EADECFD3A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034312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9697D0-8A26-6512-B499-5B4E82C012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5A6CE24-7239-479B-FA82-FED65DF50B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DA2F044-78FD-5654-93B4-9A471E4517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C4514FD-04E3-B374-49FC-E06212C399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75102E6-3ABB-81CF-E353-BF9D0913ED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F79D1783-2517-2F29-DEE2-D0BCCA6C50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B6632-D988-43C4-808A-B51EF90CED38}" type="datetimeFigureOut">
              <a:rPr lang="es-PE" smtClean="0"/>
              <a:t>3/09/2026</a:t>
            </a:fld>
            <a:endParaRPr lang="es-PE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2CCE5D77-B152-8E1B-EF7B-1E9727BDBA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0734520-7EAC-F305-7C65-6F24DCC570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67FD4-F695-4245-B15F-F6EADECFD3A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493439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074005-0F9A-6207-2681-42146E367B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0443226-E097-745F-D974-1C71E96ADC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B6632-D988-43C4-808A-B51EF90CED38}" type="datetimeFigureOut">
              <a:rPr lang="es-PE" smtClean="0"/>
              <a:t>3/09/2026</a:t>
            </a:fld>
            <a:endParaRPr lang="es-PE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802FDBD-4701-BF5A-48CA-1B090DCA1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01F8ECF-C4BE-1E5B-D4AF-A073C3AE49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67FD4-F695-4245-B15F-F6EADECFD3A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340286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AF28026-3539-080F-E21D-8CE97D8722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B6632-D988-43C4-808A-B51EF90CED38}" type="datetimeFigureOut">
              <a:rPr lang="es-PE" smtClean="0"/>
              <a:t>3/09/2026</a:t>
            </a:fld>
            <a:endParaRPr lang="es-PE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3B28A96-30F9-4BC2-39D0-AF567A491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E34F3A6-A689-A7D5-90A0-546A394B7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67FD4-F695-4245-B15F-F6EADECFD3A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952544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438E4E-A9FF-C349-EA01-CADAAC422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083D396-5303-E198-AF7E-730FD7BD13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E883257-0C1A-7D11-154B-BD9B540FAE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150DBC7-6CCE-7B70-45AE-90F5D3CFBD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B6632-D988-43C4-808A-B51EF90CED38}" type="datetimeFigureOut">
              <a:rPr lang="es-PE" smtClean="0"/>
              <a:t>3/09/2026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E74E103-099E-D381-A1D8-9F3204B0BC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100D8FB-978D-C522-4932-D6602A6B64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67FD4-F695-4245-B15F-F6EADECFD3A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222907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29530E-6C88-D7C7-A039-1B94952478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DB634DED-183B-C9E5-9E34-F011A9FDFA8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361A034-B04B-D874-822D-8F7596827D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B8DB122-79B0-A2EF-BBC5-832A583B1D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B6632-D988-43C4-808A-B51EF90CED38}" type="datetimeFigureOut">
              <a:rPr lang="es-PE" smtClean="0"/>
              <a:t>3/09/2026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38B2B9B-3E8B-67E8-3924-BC35264A5E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E803CB8-E2F6-EB5A-B612-AA64C5594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67FD4-F695-4245-B15F-F6EADECFD3A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028301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6170FB-169A-9EF6-A36B-B4353005A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0521C36-FC85-A363-D5F7-BB5C537865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B1F03E5-DF1D-A2C3-0588-39EA19CA13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B6632-D988-43C4-808A-B51EF90CED38}" type="datetimeFigureOut">
              <a:rPr lang="es-PE" smtClean="0"/>
              <a:t>3/09/2026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9A34BB7-0FBE-EC24-491A-65796E7554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737D598-B3BF-1BB0-7876-5A4A35E14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67FD4-F695-4245-B15F-F6EADECFD3A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273168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3B36A39-DE75-E860-8D8D-38B9C2DD6D4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AB3D4AA-6E24-5A9B-C73F-CCE8D387B1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68322DE-76F8-8CA2-D661-EF708FD9E5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B6632-D988-43C4-808A-B51EF90CED38}" type="datetimeFigureOut">
              <a:rPr lang="es-PE" smtClean="0"/>
              <a:t>3/09/2026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3132381-E5FD-F332-59AB-52C895CC7B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EAB93C5-FF3B-4B9C-ECF8-A6DC0208F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67FD4-F695-4245-B15F-F6EADECFD3A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046618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38A2F16A-6C77-B183-DD69-F60828D1D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95C0A0D-528E-C282-95B8-B748F01734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54E30F7-F6A6-3A88-08B1-1874229C85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34B6632-D988-43C4-808A-B51EF90CED38}" type="datetimeFigureOut">
              <a:rPr lang="es-PE" smtClean="0"/>
              <a:t>3/09/2026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2B23882-0848-1F2E-6975-9D64A73AED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8C93408-7F64-5277-AE0C-ED3B5EF59A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D367FD4-F695-4245-B15F-F6EADECFD3A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068812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g"/><Relationship Id="rId3" Type="http://schemas.openxmlformats.org/officeDocument/2006/relationships/image" Target="../media/image18.png"/><Relationship Id="rId7" Type="http://schemas.openxmlformats.org/officeDocument/2006/relationships/image" Target="../media/image22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jpg"/><Relationship Id="rId4" Type="http://schemas.openxmlformats.org/officeDocument/2006/relationships/image" Target="../media/image19.jpg"/><Relationship Id="rId9" Type="http://schemas.openxmlformats.org/officeDocument/2006/relationships/image" Target="../media/image24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071DB427-4EC6-EDE1-49ED-D79681705817}"/>
              </a:ext>
            </a:extLst>
          </p:cNvPr>
          <p:cNvSpPr txBox="1"/>
          <p:nvPr/>
        </p:nvSpPr>
        <p:spPr>
          <a:xfrm>
            <a:off x="4013732" y="3429000"/>
            <a:ext cx="41646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2400" i="1" dirty="0"/>
              <a:t>Cómo iniciar a un socio nuevo</a:t>
            </a:r>
            <a:endParaRPr lang="es-PE" sz="2400" i="1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EA64B4FE-7E6B-9786-4C25-F7D8B7631655}"/>
              </a:ext>
            </a:extLst>
          </p:cNvPr>
          <p:cNvSpPr txBox="1"/>
          <p:nvPr/>
        </p:nvSpPr>
        <p:spPr>
          <a:xfrm>
            <a:off x="4931160" y="2844225"/>
            <a:ext cx="232967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3200" b="1" dirty="0"/>
              <a:t>MÓDULO 6:</a:t>
            </a:r>
            <a:endParaRPr lang="es-PE" sz="3200" b="1" u="sng" dirty="0"/>
          </a:p>
        </p:txBody>
      </p:sp>
    </p:spTree>
    <p:extLst>
      <p:ext uri="{BB962C8B-B14F-4D97-AF65-F5344CB8AC3E}">
        <p14:creationId xmlns:p14="http://schemas.microsoft.com/office/powerpoint/2010/main" val="53879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02995E-EABA-AAC1-73C8-3560816E54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5354CEBD-39A8-7A8C-BBB0-A89F45B92984}"/>
              </a:ext>
            </a:extLst>
          </p:cNvPr>
          <p:cNvSpPr txBox="1"/>
          <p:nvPr/>
        </p:nvSpPr>
        <p:spPr>
          <a:xfrm>
            <a:off x="7049729" y="1948120"/>
            <a:ext cx="4520381" cy="58477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s-ES" sz="3200" b="1" dirty="0">
                <a:solidFill>
                  <a:schemeClr val="bg1"/>
                </a:solidFill>
              </a:rPr>
              <a:t>DALE CONFIANZA</a:t>
            </a:r>
            <a:endParaRPr lang="es-PE" sz="3200" b="1" u="sng" dirty="0">
              <a:solidFill>
                <a:schemeClr val="bg1"/>
              </a:solidFill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29B91AEE-E345-661D-A03E-9405F085BE94}"/>
              </a:ext>
            </a:extLst>
          </p:cNvPr>
          <p:cNvSpPr txBox="1"/>
          <p:nvPr/>
        </p:nvSpPr>
        <p:spPr>
          <a:xfrm>
            <a:off x="7049729" y="2859752"/>
            <a:ext cx="425532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/>
              <a:t>La mayoría tenemos miedo de comenzar cosas nuevas. Tu socio nuevo puede </a:t>
            </a:r>
            <a:r>
              <a:rPr lang="es-ES" sz="2000" i="1" dirty="0"/>
              <a:t>sentir temor y desconfianza</a:t>
            </a:r>
            <a:r>
              <a:rPr lang="es-ES" sz="2000" dirty="0"/>
              <a:t>.</a:t>
            </a:r>
          </a:p>
          <a:p>
            <a:endParaRPr lang="es-ES" sz="2000" dirty="0"/>
          </a:p>
          <a:p>
            <a:r>
              <a:rPr lang="es-ES" sz="2000" dirty="0"/>
              <a:t>El primer paso es regalarle ese apoyo y esa confianza que todos necesitamos al iniciar un proyecto. </a:t>
            </a:r>
            <a:endParaRPr lang="es-PE" sz="2000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411C563E-7730-682C-D24B-AA196A8990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1890" y="1443703"/>
            <a:ext cx="5955891" cy="39705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09648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22F120-CBEB-BD71-646E-1DEC9DF6A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3297FDFB-8F95-647D-55E6-5EC7DE547C0E}"/>
              </a:ext>
            </a:extLst>
          </p:cNvPr>
          <p:cNvSpPr txBox="1"/>
          <p:nvPr/>
        </p:nvSpPr>
        <p:spPr>
          <a:xfrm>
            <a:off x="2503109" y="663000"/>
            <a:ext cx="71857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¡LLÉVALO AL SISTEMA!</a:t>
            </a:r>
            <a:endParaRPr lang="es-PE" sz="3200" b="1" u="sng" dirty="0">
              <a:solidFill>
                <a:srgbClr val="0070C0"/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F1E3FD5-A1A1-A420-5220-8215F6937518}"/>
              </a:ext>
            </a:extLst>
          </p:cNvPr>
          <p:cNvSpPr txBox="1"/>
          <p:nvPr/>
        </p:nvSpPr>
        <p:spPr>
          <a:xfrm>
            <a:off x="7101139" y="1843792"/>
            <a:ext cx="391166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Hazle saber que ha adquirido una franquicia y que contamos con un </a:t>
            </a:r>
            <a:r>
              <a:rPr lang="es-ES" u="sng" dirty="0"/>
              <a:t>Sistema Paso a Paso </a:t>
            </a:r>
            <a:r>
              <a:rPr lang="es-ES" dirty="0"/>
              <a:t>para que tenga excelentes resultados en FuXion. </a:t>
            </a:r>
          </a:p>
          <a:p>
            <a:endParaRPr lang="es-ES" dirty="0"/>
          </a:p>
          <a:p>
            <a:r>
              <a:rPr lang="es-ES" dirty="0"/>
              <a:t>Edifícale el </a:t>
            </a:r>
            <a:r>
              <a:rPr lang="es-ES" b="1" i="1" dirty="0"/>
              <a:t>Primer Entrenamiento: Lista de Contactos – Previo al Plan de Acción. </a:t>
            </a:r>
            <a:r>
              <a:rPr lang="es-ES" dirty="0"/>
              <a:t>Y agenden su Reunión de Plan de Acción en las primeras 48 horas. </a:t>
            </a:r>
          </a:p>
          <a:p>
            <a:pPr lvl="1"/>
            <a:endParaRPr lang="es-ES" dirty="0"/>
          </a:p>
          <a:p>
            <a:r>
              <a:rPr lang="es-ES" dirty="0"/>
              <a:t>Recuerda: </a:t>
            </a:r>
            <a:r>
              <a:rPr lang="es-ES" i="1" dirty="0"/>
              <a:t>Haces o deshaces a tu nuevo en sus primeras dos semanas. </a:t>
            </a:r>
            <a:endParaRPr lang="es-PE" i="1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4A1DF2F8-6E89-DFDD-2905-8A7624B897E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782" t="8510" r="22926" b="4114"/>
          <a:stretch>
            <a:fillRect/>
          </a:stretch>
        </p:blipFill>
        <p:spPr>
          <a:xfrm>
            <a:off x="1179197" y="1571658"/>
            <a:ext cx="5228486" cy="46475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9DDFD50A-9500-2065-0CCB-731AB0A0576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2500" t="9667" r="23366" b="5875"/>
          <a:stretch>
            <a:fillRect/>
          </a:stretch>
        </p:blipFill>
        <p:spPr>
          <a:xfrm>
            <a:off x="1421395" y="1843792"/>
            <a:ext cx="5295757" cy="4647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830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E4A02C-5218-079F-7D39-5E36C54045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3C795B95-C198-0F82-6224-5B258D7614C7}"/>
              </a:ext>
            </a:extLst>
          </p:cNvPr>
          <p:cNvSpPr/>
          <p:nvPr/>
        </p:nvSpPr>
        <p:spPr>
          <a:xfrm>
            <a:off x="9877425" y="3267075"/>
            <a:ext cx="2314575" cy="35909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811E76B-BE91-4E42-67EA-90A4A82C87F8}"/>
              </a:ext>
            </a:extLst>
          </p:cNvPr>
          <p:cNvSpPr txBox="1"/>
          <p:nvPr/>
        </p:nvSpPr>
        <p:spPr>
          <a:xfrm>
            <a:off x="2503109" y="663000"/>
            <a:ext cx="71857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LA REUNIÓN DE PLAN DE ACCIÓN</a:t>
            </a:r>
            <a:endParaRPr lang="es-PE" sz="3200" b="1" u="sng" dirty="0">
              <a:solidFill>
                <a:srgbClr val="0070C0"/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6AAC869-5035-F9D7-3CDA-7D23ADD3854F}"/>
              </a:ext>
            </a:extLst>
          </p:cNvPr>
          <p:cNvSpPr txBox="1"/>
          <p:nvPr/>
        </p:nvSpPr>
        <p:spPr>
          <a:xfrm>
            <a:off x="7236170" y="1444194"/>
            <a:ext cx="4295839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El </a:t>
            </a:r>
            <a:r>
              <a:rPr lang="es-ES" b="1" i="1" u="sng" dirty="0"/>
              <a:t>documento</a:t>
            </a:r>
            <a:r>
              <a:rPr lang="es-ES" dirty="0"/>
              <a:t> de Plan de Acción será una guía completa para sus primeras semanas en FuXion, edifícalo y asegúrate que tu socio nuevo lo tenga impreso.</a:t>
            </a:r>
          </a:p>
          <a:p>
            <a:endParaRPr lang="es-ES" dirty="0"/>
          </a:p>
          <a:p>
            <a:r>
              <a:rPr lang="es-ES" dirty="0"/>
              <a:t>La </a:t>
            </a:r>
            <a:r>
              <a:rPr lang="es-ES" b="1" i="1" u="sng" dirty="0"/>
              <a:t>reunión</a:t>
            </a:r>
            <a:r>
              <a:rPr lang="es-ES" dirty="0"/>
              <a:t> de Plan de Acción tiene 4 momentos importantes:</a:t>
            </a:r>
          </a:p>
          <a:p>
            <a:pPr marL="285750" indent="-285750">
              <a:buFontTx/>
              <a:buChar char="-"/>
            </a:pPr>
            <a:r>
              <a:rPr lang="es-ES" b="1" dirty="0"/>
              <a:t>Conecta</a:t>
            </a:r>
            <a:r>
              <a:rPr lang="es-ES" dirty="0"/>
              <a:t>: Identificar el motor, identificar qué tipo de socio tienes</a:t>
            </a:r>
          </a:p>
          <a:p>
            <a:pPr marL="285750" indent="-285750">
              <a:buFontTx/>
              <a:buChar char="-"/>
            </a:pPr>
            <a:r>
              <a:rPr lang="es-ES" b="1" dirty="0"/>
              <a:t>Estrategia</a:t>
            </a:r>
            <a:r>
              <a:rPr lang="es-ES" dirty="0"/>
              <a:t>: Primeras Metas de venta y afiliación.</a:t>
            </a:r>
          </a:p>
          <a:p>
            <a:pPr marL="285750" indent="-285750">
              <a:buFontTx/>
              <a:buChar char="-"/>
            </a:pPr>
            <a:r>
              <a:rPr lang="es-ES" b="1" dirty="0"/>
              <a:t>Agenda</a:t>
            </a:r>
            <a:r>
              <a:rPr lang="es-ES" dirty="0"/>
              <a:t>: Ponerle fecha a las reuniones de Lanzamiento de Tienda y Presentaciones Masivas de Negocio</a:t>
            </a:r>
          </a:p>
          <a:p>
            <a:pPr marL="285750" indent="-285750">
              <a:buFontTx/>
              <a:buChar char="-"/>
            </a:pPr>
            <a:r>
              <a:rPr lang="es-ES" b="1" dirty="0"/>
              <a:t>Convoca</a:t>
            </a:r>
            <a:r>
              <a:rPr lang="es-ES" dirty="0"/>
              <a:t>: Con entrenamiento de Prospección puedes comenzar la sesión de contactar o llamar a sus prospectos para llenar sus reuniones. </a:t>
            </a:r>
            <a:endParaRPr lang="es-PE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91C811C8-C055-09E2-94D7-CAD68A5238D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8710" t="14050" r="13951" b="13119"/>
          <a:stretch/>
        </p:blipFill>
        <p:spPr>
          <a:xfrm rot="21232845">
            <a:off x="491614" y="1750286"/>
            <a:ext cx="5970943" cy="42661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6E53A8D7-6C9F-B73D-FEF5-ACB00976B3A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8468" t="13907" r="13790" b="14959"/>
          <a:stretch/>
        </p:blipFill>
        <p:spPr>
          <a:xfrm rot="20845904">
            <a:off x="451557" y="1813738"/>
            <a:ext cx="6115206" cy="42375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6838050-19F5-9F4B-2D89-DBE6039739B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8468" t="16057" r="13871" b="12809"/>
          <a:stretch/>
        </p:blipFill>
        <p:spPr>
          <a:xfrm rot="21105794">
            <a:off x="486166" y="1877497"/>
            <a:ext cx="5922901" cy="41100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AAA78D34-528E-CE59-298B-FA50ADAA42A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8629" t="14194" r="13952" b="14121"/>
          <a:stretch/>
        </p:blipFill>
        <p:spPr>
          <a:xfrm rot="21312241">
            <a:off x="473626" y="1812758"/>
            <a:ext cx="6071068" cy="4263449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310D7E4A-ADC5-F26E-AFAC-EC439DCDCA8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8548" t="13907" r="14274" b="14407"/>
          <a:stretch/>
        </p:blipFill>
        <p:spPr>
          <a:xfrm rot="21265030">
            <a:off x="630642" y="1870568"/>
            <a:ext cx="5991766" cy="42255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7D45832B-A51F-0C5E-C13E-F0C32F1D794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" r="10263"/>
          <a:stretch>
            <a:fillRect/>
          </a:stretch>
        </p:blipFill>
        <p:spPr>
          <a:xfrm>
            <a:off x="589619" y="2769785"/>
            <a:ext cx="6339684" cy="2227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482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037A1882-F757-7FBE-7AE1-7124FCBC54F1}"/>
              </a:ext>
            </a:extLst>
          </p:cNvPr>
          <p:cNvSpPr txBox="1"/>
          <p:nvPr/>
        </p:nvSpPr>
        <p:spPr>
          <a:xfrm>
            <a:off x="5879690" y="1938288"/>
            <a:ext cx="4520381" cy="52322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chemeClr val="bg1"/>
                </a:solidFill>
              </a:rPr>
              <a:t>ALIMENTAR LA CREENCIA</a:t>
            </a:r>
            <a:endParaRPr lang="es-PE" sz="2800" b="1" u="sng" dirty="0">
              <a:solidFill>
                <a:schemeClr val="bg1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024B7FA6-B15E-6EC3-CB9D-52D5C35FB21E}"/>
              </a:ext>
            </a:extLst>
          </p:cNvPr>
          <p:cNvSpPr txBox="1"/>
          <p:nvPr/>
        </p:nvSpPr>
        <p:spPr>
          <a:xfrm>
            <a:off x="5879690" y="2856382"/>
            <a:ext cx="425532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Luego del Plan de Acción nos toca comenzar a construir un </a:t>
            </a:r>
            <a:r>
              <a:rPr lang="es-ES" b="1" i="1" dirty="0"/>
              <a:t>vínculo real </a:t>
            </a:r>
            <a:r>
              <a:rPr lang="es-ES" dirty="0"/>
              <a:t>con nuestro nuevo socio. </a:t>
            </a:r>
          </a:p>
          <a:p>
            <a:endParaRPr lang="es-ES" dirty="0"/>
          </a:p>
          <a:p>
            <a:r>
              <a:rPr lang="es-ES" dirty="0"/>
              <a:t>La comunicación con él será diaria para construir la confiabilidad y poder apoyarlo en lo que él decida convertirse. </a:t>
            </a:r>
            <a:endParaRPr lang="es-PE" sz="2000" dirty="0"/>
          </a:p>
        </p:txBody>
      </p:sp>
      <p:pic>
        <p:nvPicPr>
          <p:cNvPr id="8" name="Imagen 7" descr="Imagen que contiene persona, hombre, sostener, teléfono&#10;&#10;Descripción generada automáticamente">
            <a:extLst>
              <a:ext uri="{FF2B5EF4-FFF2-40B4-BE49-F238E27FC236}">
                <a16:creationId xmlns:a16="http://schemas.microsoft.com/office/drawing/2014/main" id="{AF9A307F-54D0-1583-54AC-FADC4A4201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712" y="506361"/>
            <a:ext cx="4664560" cy="58452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21492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197F14-671A-F6A7-2309-83DD5443CE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0DEBEB57-454C-357E-1054-FC6ABCA14015}"/>
              </a:ext>
            </a:extLst>
          </p:cNvPr>
          <p:cNvSpPr txBox="1"/>
          <p:nvPr/>
        </p:nvSpPr>
        <p:spPr>
          <a:xfrm>
            <a:off x="2503109" y="663000"/>
            <a:ext cx="71857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solidFill>
                  <a:srgbClr val="A02B93"/>
                </a:solidFill>
              </a:rPr>
              <a:t>TRES TIPOS DE SOCIOS</a:t>
            </a:r>
            <a:endParaRPr lang="es-PE" sz="3200" b="1" u="sng" dirty="0">
              <a:solidFill>
                <a:srgbClr val="A02B93"/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E5511D9-9258-B1EA-FADF-14E82BA5BE13}"/>
              </a:ext>
            </a:extLst>
          </p:cNvPr>
          <p:cNvSpPr txBox="1"/>
          <p:nvPr/>
        </p:nvSpPr>
        <p:spPr>
          <a:xfrm>
            <a:off x="5082905" y="1645304"/>
            <a:ext cx="615536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/>
              <a:t>CONSUMIDORES:</a:t>
            </a:r>
            <a:endParaRPr lang="es-ES" b="1" dirty="0"/>
          </a:p>
          <a:p>
            <a:endParaRPr lang="es-ES" dirty="0"/>
          </a:p>
          <a:p>
            <a:r>
              <a:rPr lang="es-ES" dirty="0"/>
              <a:t>Se debieron afiliar como clientes preferentes para obtener más beneficios. </a:t>
            </a:r>
          </a:p>
          <a:p>
            <a:endParaRPr lang="es-ES" dirty="0"/>
          </a:p>
          <a:p>
            <a:r>
              <a:rPr lang="es-ES" dirty="0"/>
              <a:t>Solo quieren consumir los productos, no quieren vender, ni asistir a las capacitaciones, se salen del grupo de WhatsApp, sólo quieren tener una experiencia con los productos, a pesar de que te dijeron que querían emprender o quizá lo intentaron, se mueven como consumidores. </a:t>
            </a:r>
          </a:p>
          <a:p>
            <a:endParaRPr lang="es-ES" dirty="0"/>
          </a:p>
          <a:p>
            <a:r>
              <a:rPr lang="es-ES" dirty="0"/>
              <a:t>Así que tu patrocinio con ellos es que conozcan más y más los productos y se enamoren de ellos. Invítalos a los eventos de salud y no pierdas contacto con ellos. Hazlos pasar de ser clientes a ser fans de los productos. </a:t>
            </a:r>
            <a:endParaRPr lang="es-PE" dirty="0"/>
          </a:p>
        </p:txBody>
      </p:sp>
      <p:pic>
        <p:nvPicPr>
          <p:cNvPr id="6" name="Imagen 5" descr="Una persona con un vestido de color negro&#10;&#10;Descripción generada automáticamente con confianza media">
            <a:extLst>
              <a:ext uri="{FF2B5EF4-FFF2-40B4-BE49-F238E27FC236}">
                <a16:creationId xmlns:a16="http://schemas.microsoft.com/office/drawing/2014/main" id="{18C64707-B339-19A0-FEB0-81EF81E74B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025"/>
          <a:stretch/>
        </p:blipFill>
        <p:spPr>
          <a:xfrm>
            <a:off x="-901830" y="0"/>
            <a:ext cx="52181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625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6856D8-08EC-4EB1-4D37-48B03C8222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8C76222B-57C3-F4A2-DBC1-C98B87A0CB31}"/>
              </a:ext>
            </a:extLst>
          </p:cNvPr>
          <p:cNvSpPr txBox="1"/>
          <p:nvPr/>
        </p:nvSpPr>
        <p:spPr>
          <a:xfrm>
            <a:off x="2503109" y="663000"/>
            <a:ext cx="71857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solidFill>
                  <a:srgbClr val="A02B93"/>
                </a:solidFill>
              </a:rPr>
              <a:t>TRES TIPOS DE SOCIOS</a:t>
            </a:r>
            <a:endParaRPr lang="es-PE" sz="3200" b="1" u="sng" dirty="0">
              <a:solidFill>
                <a:srgbClr val="A02B93"/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B243E4F-D3FD-0962-0646-CFBBCDD35B3F}"/>
              </a:ext>
            </a:extLst>
          </p:cNvPr>
          <p:cNvSpPr txBox="1"/>
          <p:nvPr/>
        </p:nvSpPr>
        <p:spPr>
          <a:xfrm>
            <a:off x="4890870" y="1511339"/>
            <a:ext cx="6538824" cy="412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/>
              <a:t>DISTRIBUIDORES:</a:t>
            </a:r>
            <a:endParaRPr lang="es-ES" b="1" dirty="0"/>
          </a:p>
          <a:p>
            <a:endParaRPr lang="es-ES" dirty="0"/>
          </a:p>
          <a:p>
            <a:r>
              <a:rPr lang="es-ES" dirty="0"/>
              <a:t>Quieren ganar dinero por la venta en el momento. No ven la necesidad de las capacitaciones o el sistema educativo. </a:t>
            </a:r>
          </a:p>
          <a:p>
            <a:endParaRPr lang="es-ES" dirty="0"/>
          </a:p>
          <a:p>
            <a:r>
              <a:rPr lang="es-ES" dirty="0"/>
              <a:t>No los presiones a que sean corredores o que sean Diamantes. Siempre invítalos a todo, pero sin presiones, déjalos ser felices con sus ventas y ganando dinero inmediato. </a:t>
            </a:r>
          </a:p>
          <a:p>
            <a:endParaRPr lang="es-ES" dirty="0"/>
          </a:p>
          <a:p>
            <a:r>
              <a:rPr lang="es-ES" dirty="0"/>
              <a:t>A los distribuidores los capacitarás en productos y técnicas de venta. Puedes tener muchos distribuidores, siempre atento a que alguno de ellos despierte el deseo de ser corredor. Trabaja con ellos y hazte amigo ellos, pero recuerda que </a:t>
            </a:r>
            <a:r>
              <a:rPr lang="es-ES" b="1" i="1" dirty="0"/>
              <a:t>si quieres ser Diamante necesitas encontrar corredores</a:t>
            </a:r>
            <a:endParaRPr lang="es-PE" b="1" i="1" dirty="0"/>
          </a:p>
        </p:txBody>
      </p:sp>
      <p:pic>
        <p:nvPicPr>
          <p:cNvPr id="8" name="Imagen 7" descr="Hombre parado en la mano&#10;&#10;Descripción generada automáticamente con confianza media">
            <a:extLst>
              <a:ext uri="{FF2B5EF4-FFF2-40B4-BE49-F238E27FC236}">
                <a16:creationId xmlns:a16="http://schemas.microsoft.com/office/drawing/2014/main" id="{39814952-26A1-CB64-7B0A-34D65E9957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18" r="30165"/>
          <a:stretch/>
        </p:blipFill>
        <p:spPr>
          <a:xfrm>
            <a:off x="0" y="0"/>
            <a:ext cx="47350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848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FD9A81-BBB0-92D4-E3A3-DFA492897F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69A161B1-E0B7-6491-2F40-86F26B77EEB1}"/>
              </a:ext>
            </a:extLst>
          </p:cNvPr>
          <p:cNvSpPr/>
          <p:nvPr/>
        </p:nvSpPr>
        <p:spPr>
          <a:xfrm>
            <a:off x="9877425" y="3267075"/>
            <a:ext cx="2314575" cy="35909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90586D9-A11F-9218-972D-8245D895A074}"/>
              </a:ext>
            </a:extLst>
          </p:cNvPr>
          <p:cNvSpPr txBox="1"/>
          <p:nvPr/>
        </p:nvSpPr>
        <p:spPr>
          <a:xfrm>
            <a:off x="2503109" y="663000"/>
            <a:ext cx="71857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solidFill>
                  <a:srgbClr val="A02B93"/>
                </a:solidFill>
              </a:rPr>
              <a:t>TRES TIPOS DE SOCIOS</a:t>
            </a:r>
            <a:endParaRPr lang="es-PE" sz="3200" b="1" u="sng" dirty="0">
              <a:solidFill>
                <a:srgbClr val="A02B93"/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2C594AC-F960-BF56-6B6C-96014221F320}"/>
              </a:ext>
            </a:extLst>
          </p:cNvPr>
          <p:cNvSpPr txBox="1"/>
          <p:nvPr/>
        </p:nvSpPr>
        <p:spPr>
          <a:xfrm>
            <a:off x="5073072" y="1242182"/>
            <a:ext cx="6764965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/>
              <a:t>CORREDORES:</a:t>
            </a:r>
            <a:endParaRPr lang="es-ES" b="1" dirty="0"/>
          </a:p>
          <a:p>
            <a:endParaRPr lang="es-ES" dirty="0"/>
          </a:p>
          <a:p>
            <a:r>
              <a:rPr lang="es-ES" dirty="0"/>
              <a:t>Han ingresado a FuXion a ganar el juego y construir LIBERTAD, no sólo a ganar dinero. Aprenden y aplican el Sistema, no se pierden los eventos. </a:t>
            </a:r>
          </a:p>
          <a:p>
            <a:endParaRPr lang="es-ES" b="1" i="1" dirty="0"/>
          </a:p>
          <a:p>
            <a:r>
              <a:rPr lang="es-ES" dirty="0"/>
              <a:t>Tu labor principal con ellos es conectarlos al Sistema Educativo, y hacerles entender que sin capacitación y una transformación personal no habrá negocio grande.</a:t>
            </a:r>
          </a:p>
          <a:p>
            <a:endParaRPr lang="es-ES" b="1" i="1" dirty="0"/>
          </a:p>
          <a:p>
            <a:r>
              <a:rPr lang="es-ES" dirty="0"/>
              <a:t>Ayúdalos a entender la importancia de los eventos y de conectarse siempre a </a:t>
            </a:r>
            <a:r>
              <a:rPr lang="es-ES" dirty="0" err="1"/>
              <a:t>Aware</a:t>
            </a:r>
            <a:r>
              <a:rPr lang="es-ES" dirty="0"/>
              <a:t>.</a:t>
            </a:r>
          </a:p>
          <a:p>
            <a:endParaRPr lang="es-ES" b="1" i="1" dirty="0"/>
          </a:p>
          <a:p>
            <a:r>
              <a:rPr lang="es-ES" dirty="0"/>
              <a:t>A los corredores les darás el 90% de tu tiempo. Con ellos desarrollarás una amistad real y profunda. No sólo eres un líder para ellos, sino un mentor. Para un corredor, tú siempre has de estar aprendiendo y transformándote, tomando decisiones. Pero tu labor principal es conectarlo con FuXion: el sistema educativo, los eventos y toda la gran familia</a:t>
            </a:r>
            <a:endParaRPr lang="es-PE" b="1" i="1" dirty="0"/>
          </a:p>
        </p:txBody>
      </p:sp>
      <p:pic>
        <p:nvPicPr>
          <p:cNvPr id="3" name="Imagen 2" descr="Un hombre en traje con la mano en la cabeza&#10;&#10;Descripción generada automáticamente con confianza baja">
            <a:extLst>
              <a:ext uri="{FF2B5EF4-FFF2-40B4-BE49-F238E27FC236}">
                <a16:creationId xmlns:a16="http://schemas.microsoft.com/office/drawing/2014/main" id="{FE7BE00F-C08C-9326-44B7-E67C8B382B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0917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194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ADB7F339-FA74-C56B-EB23-000B7ECFA9DB}"/>
              </a:ext>
            </a:extLst>
          </p:cNvPr>
          <p:cNvSpPr txBox="1"/>
          <p:nvPr/>
        </p:nvSpPr>
        <p:spPr>
          <a:xfrm>
            <a:off x="7600335" y="3037772"/>
            <a:ext cx="363793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Cuando llegue el momento de hacer sus Lanzamientos de Tienda y Presentaciones Masivas de Negocio, revisa el módulo 3 para hacerlo en excelencia siguiendo el sistema.</a:t>
            </a:r>
            <a:endParaRPr lang="es-PE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3768FBAE-FE47-D0F7-FE6F-A4F253565E2E}"/>
              </a:ext>
            </a:extLst>
          </p:cNvPr>
          <p:cNvSpPr txBox="1"/>
          <p:nvPr/>
        </p:nvSpPr>
        <p:spPr>
          <a:xfrm>
            <a:off x="7600335" y="2262752"/>
            <a:ext cx="2998839" cy="52322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chemeClr val="bg1"/>
                </a:solidFill>
              </a:rPr>
              <a:t>ACCIÓN</a:t>
            </a:r>
            <a:endParaRPr lang="es-PE" sz="2800" b="1" u="sng" dirty="0">
              <a:solidFill>
                <a:schemeClr val="bg1"/>
              </a:solidFill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6776EC6-0880-8301-8612-42AB5448921E}"/>
              </a:ext>
            </a:extLst>
          </p:cNvPr>
          <p:cNvSpPr txBox="1"/>
          <p:nvPr/>
        </p:nvSpPr>
        <p:spPr>
          <a:xfrm>
            <a:off x="7600335" y="3037772"/>
            <a:ext cx="4006953" cy="18603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s-E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Si quieres capacitar a tu equipo, puedes descargar las diapositivas de la web de </a:t>
            </a:r>
            <a:r>
              <a:rPr lang="es-E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Aware</a:t>
            </a:r>
            <a:r>
              <a:rPr lang="es-E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Sistema, estudiar con los videos breves y hacer tus propias maestrías de duplicación con los líderes corredores de tu equipo. </a:t>
            </a:r>
            <a:endParaRPr lang="es-PE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2702E8C-9A3B-00E3-30EB-3691896B799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7500" t="46111" r="20859" b="17917"/>
          <a:stretch>
            <a:fillRect/>
          </a:stretch>
        </p:blipFill>
        <p:spPr>
          <a:xfrm>
            <a:off x="542925" y="2321160"/>
            <a:ext cx="6296025" cy="24669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66301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78572E-A2BB-A8B3-A08C-3568F9C333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Imagen que contiene persona, alimentos, viendo, hombre&#10;&#10;Descripción generada automáticamente">
            <a:extLst>
              <a:ext uri="{FF2B5EF4-FFF2-40B4-BE49-F238E27FC236}">
                <a16:creationId xmlns:a16="http://schemas.microsoft.com/office/drawing/2014/main" id="{4F628778-356F-35B4-822D-B5DFE1CF0D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37"/>
          <a:stretch/>
        </p:blipFill>
        <p:spPr>
          <a:xfrm>
            <a:off x="-1" y="285134"/>
            <a:ext cx="5673213" cy="6651523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176C69C9-4759-D19B-6596-EC8892DE79CE}"/>
              </a:ext>
            </a:extLst>
          </p:cNvPr>
          <p:cNvSpPr txBox="1"/>
          <p:nvPr/>
        </p:nvSpPr>
        <p:spPr>
          <a:xfrm>
            <a:off x="6263147" y="3119202"/>
            <a:ext cx="479537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s-ES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AWARE TV</a:t>
            </a:r>
          </a:p>
          <a:p>
            <a:pPr marL="285750" indent="-285750">
              <a:buFontTx/>
              <a:buChar char="-"/>
            </a:pPr>
            <a:r>
              <a:rPr lang="es-ES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AWARE PLAY</a:t>
            </a:r>
          </a:p>
          <a:p>
            <a:pPr marL="285750" indent="-285750">
              <a:buFontTx/>
              <a:buChar char="-"/>
            </a:pPr>
            <a:r>
              <a:rPr lang="es-ES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AWARE 10 Pasos para el éx</a:t>
            </a:r>
            <a:r>
              <a:rPr lang="es-ES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ito (</a:t>
            </a:r>
            <a:r>
              <a:rPr lang="es-ES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Offix</a:t>
            </a:r>
            <a:r>
              <a:rPr lang="es-ES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– App)</a:t>
            </a:r>
            <a:endParaRPr lang="es-ES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es-ES" dirty="0">
                <a:latin typeface="Aptos" panose="020B0004020202020204" pitchFamily="34" charset="0"/>
                <a:cs typeface="Times New Roman" panose="02020603050405020304" pitchFamily="18" charset="0"/>
              </a:rPr>
              <a:t>Los eventos del equipo y la compañía.</a:t>
            </a:r>
            <a:endParaRPr lang="es-PE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1EA595BB-6E79-34E0-9A48-1FB58C2E7388}"/>
              </a:ext>
            </a:extLst>
          </p:cNvPr>
          <p:cNvSpPr txBox="1"/>
          <p:nvPr/>
        </p:nvSpPr>
        <p:spPr>
          <a:xfrm>
            <a:off x="6263148" y="2292249"/>
            <a:ext cx="3962400" cy="52322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chemeClr val="bg1"/>
                </a:solidFill>
              </a:rPr>
              <a:t>QUE SE ENAMORE</a:t>
            </a:r>
            <a:endParaRPr lang="es-PE" sz="2800" b="1" u="sng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9083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C453EC-7678-DC9B-9AA5-F59BFC1120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DB121823-B526-DEEC-97AC-AA5ACBF97C92}"/>
              </a:ext>
            </a:extLst>
          </p:cNvPr>
          <p:cNvSpPr txBox="1"/>
          <p:nvPr/>
        </p:nvSpPr>
        <p:spPr>
          <a:xfrm>
            <a:off x="2503109" y="663000"/>
            <a:ext cx="71857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solidFill>
                  <a:srgbClr val="A02B93"/>
                </a:solidFill>
              </a:rPr>
              <a:t>¡ÉXITOS!</a:t>
            </a:r>
            <a:endParaRPr lang="es-PE" sz="3200" b="1" u="sng" dirty="0">
              <a:solidFill>
                <a:srgbClr val="A02B93"/>
              </a:solidFill>
            </a:endParaRPr>
          </a:p>
        </p:txBody>
      </p:sp>
      <p:pic>
        <p:nvPicPr>
          <p:cNvPr id="6" name="Imagen 5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17F8F7CD-D002-EE2D-CB67-940AA99624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01" r="8639"/>
          <a:stretch/>
        </p:blipFill>
        <p:spPr>
          <a:xfrm>
            <a:off x="176980" y="1080284"/>
            <a:ext cx="2920181" cy="4416463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868F491E-ACE8-F914-38EB-F0311842EB60}"/>
              </a:ext>
            </a:extLst>
          </p:cNvPr>
          <p:cNvSpPr txBox="1"/>
          <p:nvPr/>
        </p:nvSpPr>
        <p:spPr>
          <a:xfrm>
            <a:off x="7000567" y="2634425"/>
            <a:ext cx="450317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Los Cinco Niveles de Liderazgo – John C. Maxwell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Los Cuatro Acuerdos – Miguel Ruiz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Liderazgo al Estilo Ola 4 – Richard Poe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Escuela de Negocios – Roberto Kiyosaki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Redes de Liderazgo – Jaime </a:t>
            </a:r>
            <a:r>
              <a:rPr lang="es-ES" dirty="0" err="1"/>
              <a:t>Lokier</a:t>
            </a:r>
            <a:endParaRPr lang="es-E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Lidera a tu Equipo – Randy </a:t>
            </a:r>
            <a:r>
              <a:rPr lang="es-ES" dirty="0" err="1"/>
              <a:t>Gage</a:t>
            </a:r>
            <a:endParaRPr lang="es-E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Haciendo que el primer círculo funcione – Randy </a:t>
            </a:r>
            <a:r>
              <a:rPr lang="es-ES" dirty="0" err="1"/>
              <a:t>Gage</a:t>
            </a:r>
            <a:endParaRPr lang="es-E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El Alma de un </a:t>
            </a:r>
            <a:r>
              <a:rPr lang="es-ES" dirty="0" err="1"/>
              <a:t>Networker</a:t>
            </a:r>
            <a:r>
              <a:rPr lang="es-ES" dirty="0"/>
              <a:t> – Luca Melloni</a:t>
            </a:r>
            <a:endParaRPr lang="es-PE" dirty="0"/>
          </a:p>
        </p:txBody>
      </p:sp>
      <p:pic>
        <p:nvPicPr>
          <p:cNvPr id="9" name="Imagen 8" descr="Calendario&#10;&#10;Descripción generada automáticamente">
            <a:extLst>
              <a:ext uri="{FF2B5EF4-FFF2-40B4-BE49-F238E27FC236}">
                <a16:creationId xmlns:a16="http://schemas.microsoft.com/office/drawing/2014/main" id="{65EBFB84-069D-D6A1-AFFD-52CBD7BE48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88" r="32258"/>
          <a:stretch/>
        </p:blipFill>
        <p:spPr>
          <a:xfrm>
            <a:off x="3097161" y="2110047"/>
            <a:ext cx="2674374" cy="4423488"/>
          </a:xfrm>
          <a:prstGeom prst="rect">
            <a:avLst/>
          </a:prstGeom>
        </p:spPr>
      </p:pic>
      <p:pic>
        <p:nvPicPr>
          <p:cNvPr id="12" name="Imagen 11" descr="Un conjunto de letras blancas en un fondo blanco&#10;&#10;Descripción generada automáticamente con confianza baja">
            <a:extLst>
              <a:ext uri="{FF2B5EF4-FFF2-40B4-BE49-F238E27FC236}">
                <a16:creationId xmlns:a16="http://schemas.microsoft.com/office/drawing/2014/main" id="{F00C3D42-284C-9408-B9D5-E7129A0D9B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224" y="1761162"/>
            <a:ext cx="6036392" cy="40175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Imagen 13" descr="Texto&#10;&#10;Descripción generada automáticamente con confianza media">
            <a:extLst>
              <a:ext uri="{FF2B5EF4-FFF2-40B4-BE49-F238E27FC236}">
                <a16:creationId xmlns:a16="http://schemas.microsoft.com/office/drawing/2014/main" id="{2A731ABE-9369-29EE-A3D9-5C997A51CD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92" r="29951" b="21032"/>
          <a:stretch/>
        </p:blipFill>
        <p:spPr>
          <a:xfrm>
            <a:off x="856136" y="778315"/>
            <a:ext cx="3588775" cy="5489108"/>
          </a:xfrm>
          <a:prstGeom prst="rect">
            <a:avLst/>
          </a:prstGeom>
        </p:spPr>
      </p:pic>
      <p:pic>
        <p:nvPicPr>
          <p:cNvPr id="16" name="Imagen 15" descr="Texto, Calendario&#10;&#10;Descripción generada automáticamente">
            <a:extLst>
              <a:ext uri="{FF2B5EF4-FFF2-40B4-BE49-F238E27FC236}">
                <a16:creationId xmlns:a16="http://schemas.microsoft.com/office/drawing/2014/main" id="{9732DB7A-2D1B-751B-000E-6A3C946077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0439" y="896677"/>
            <a:ext cx="7315200" cy="6696075"/>
          </a:xfrm>
          <a:prstGeom prst="rect">
            <a:avLst/>
          </a:prstGeom>
        </p:spPr>
      </p:pic>
      <p:pic>
        <p:nvPicPr>
          <p:cNvPr id="18" name="Imagen 17" descr="Interfaz de usuario gráfica, Texto&#10;&#10;Descripción generada automáticamente">
            <a:extLst>
              <a:ext uri="{FF2B5EF4-FFF2-40B4-BE49-F238E27FC236}">
                <a16:creationId xmlns:a16="http://schemas.microsoft.com/office/drawing/2014/main" id="{AB45F1B9-DC6C-6F4E-9F73-43B25D1BC96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258" y="1247775"/>
            <a:ext cx="3652684" cy="56368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" name="Imagen 19" descr="Gráfico, Gráfico de burbujas&#10;&#10;Descripción generada automáticamente">
            <a:extLst>
              <a:ext uri="{FF2B5EF4-FFF2-40B4-BE49-F238E27FC236}">
                <a16:creationId xmlns:a16="http://schemas.microsoft.com/office/drawing/2014/main" id="{1C6AC606-17D5-D470-3E46-081AC5D206F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123" y="1079284"/>
            <a:ext cx="3830859" cy="59209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" name="Imagen 21" descr="Una persona en frente de un local comercial&#10;&#10;Descripción generada automáticamente con confianza media">
            <a:extLst>
              <a:ext uri="{FF2B5EF4-FFF2-40B4-BE49-F238E27FC236}">
                <a16:creationId xmlns:a16="http://schemas.microsoft.com/office/drawing/2014/main" id="{4EC84192-BBE0-C6D9-7ED3-338A4ACC555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979" y="1430382"/>
            <a:ext cx="5166852" cy="51668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01080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02327CA2-A354-AE26-4D90-1DF0EBD34465}"/>
              </a:ext>
            </a:extLst>
          </p:cNvPr>
          <p:cNvSpPr txBox="1"/>
          <p:nvPr/>
        </p:nvSpPr>
        <p:spPr>
          <a:xfrm>
            <a:off x="2503109" y="663000"/>
            <a:ext cx="71857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¡FELICIDADES!</a:t>
            </a:r>
            <a:endParaRPr lang="es-PE" sz="3200" b="1" u="sng" dirty="0">
              <a:solidFill>
                <a:srgbClr val="0070C0"/>
              </a:solidFill>
            </a:endParaRPr>
          </a:p>
        </p:txBody>
      </p:sp>
      <p:pic>
        <p:nvPicPr>
          <p:cNvPr id="6" name="Imagen 5" descr="Una mujer con la mano levantada&#10;&#10;Descripción generada automáticamente con confianza media">
            <a:extLst>
              <a:ext uri="{FF2B5EF4-FFF2-40B4-BE49-F238E27FC236}">
                <a16:creationId xmlns:a16="http://schemas.microsoft.com/office/drawing/2014/main" id="{DC0A946C-2F83-3000-02EF-5B424D3DAE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88" t="4158" r="24774"/>
          <a:stretch/>
        </p:blipFill>
        <p:spPr>
          <a:xfrm>
            <a:off x="78658" y="285135"/>
            <a:ext cx="4119716" cy="6572865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640E704D-CBFE-3697-063D-29608621F9CC}"/>
              </a:ext>
            </a:extLst>
          </p:cNvPr>
          <p:cNvSpPr txBox="1"/>
          <p:nvPr/>
        </p:nvSpPr>
        <p:spPr>
          <a:xfrm>
            <a:off x="4739147" y="2498809"/>
            <a:ext cx="6676105" cy="28634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s-E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Felicidades por terminar los 5 módulos de las habilidades paracaídas. ¿Por qué se llaman así?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es-E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s-ES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</a:t>
            </a:r>
            <a:r>
              <a:rPr lang="es-E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orque sabiendo estas seis habilidades básicas podemos dejarte en paracaídas en medio del Congo Belga y ahí sin conocer a nadie, podrás construir un gran Negocio y un gran equipo.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es-ES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s-E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Felicidades y no te detengas, tu camino acaba de comenzar. </a:t>
            </a:r>
            <a:endParaRPr lang="es-PE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9953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817</TotalTime>
  <Words>853</Words>
  <Application>Microsoft Office PowerPoint</Application>
  <PresentationFormat>Panorámica</PresentationFormat>
  <Paragraphs>73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6" baseType="lpstr">
      <vt:lpstr>Aptos</vt:lpstr>
      <vt:lpstr>Aptos Display</vt:lpstr>
      <vt:lpstr>Arial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Victor Hugo De la Calle</dc:creator>
  <cp:lastModifiedBy>Victor Hugo De la Calle</cp:lastModifiedBy>
  <cp:revision>21</cp:revision>
  <dcterms:created xsi:type="dcterms:W3CDTF">2024-11-10T21:46:10Z</dcterms:created>
  <dcterms:modified xsi:type="dcterms:W3CDTF">2026-09-03T21:41:42Z</dcterms:modified>
</cp:coreProperties>
</file>