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79" r:id="rId3"/>
    <p:sldId id="285" r:id="rId4"/>
    <p:sldId id="286" r:id="rId5"/>
    <p:sldId id="284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2B93"/>
    <a:srgbClr val="EF6B26"/>
    <a:srgbClr val="4EA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0353D-791E-4320-8940-E5FA9B3CE676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F27B8-BFF4-4C7A-8D2E-7572C8E7EF5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2473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AA70F9-41C9-4A3C-958F-5D8BEF62C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2E55C8-872B-942E-3797-BE3207CCA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012EFD-2251-7751-C45D-CB30D0305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E4496EE-791C-692F-868C-9E4F6099F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B371F8-6A5F-7255-BC5F-8AC71B73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840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A7FF44-F472-F839-9EC5-B422508F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DCF5FD-604C-C216-CAAD-DD27DCC46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F73A11-7092-8AF7-BE8C-D1BF042DA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9A290F-1E45-25D5-A5A6-69A9DC740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F01255-5835-937C-EFAB-E0BF6D58B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9023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DCF256-EFA4-FD24-23B5-574715917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79C6B5F-A1F1-F764-DF90-B7F6E2B40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ADCF797-1179-3F51-D4D0-D9EE0122C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AB0BF26-D12D-7F3E-59CE-B2C857231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35CD-A71D-B624-4B0A-5B8F69BA9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8447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38C4E4-9C9D-3384-6030-68B5A7689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1DF05-8587-2524-4B7C-1F1A4FC2EF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6AF0FF-E6A2-4D77-E06D-2B24BB55CC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E5D10F-F157-1F9B-C40A-347750E2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B7C034A-5D14-4E4C-E0CC-5BB4BFB34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2BF0690-CF83-A4A4-B664-75A162A8C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3431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9697D0-8A26-6512-B499-5B4E82C01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5A6CE24-7239-479B-FA82-FED65DF50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DA2F044-78FD-5654-93B4-9A471E451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C4514FD-04E3-B374-49FC-E06212C399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5102E6-3ABB-81CF-E353-BF9D0913ED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79D1783-2517-2F29-DEE2-D0BCCA6C5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CCE5D77-B152-8E1B-EF7B-1E9727BD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0734520-7EAC-F305-7C65-6F24DCC5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343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074005-0F9A-6207-2681-42146E367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0443226-E097-745F-D974-1C71E96AD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802FDBD-4701-BF5A-48CA-1B090DCA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1F8ECF-C4BE-1E5B-D4AF-A073C3AE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028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AF28026-3539-080F-E21D-8CE97D872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3B28A96-30F9-4BC2-39D0-AF567A491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E34F3A6-A689-A7D5-90A0-546A394B7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95254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438E4E-A9FF-C349-EA01-CADAAC42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083D396-5303-E198-AF7E-730FD7BD1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883257-0C1A-7D11-154B-BD9B540FAE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50DBC7-6CCE-7B70-45AE-90F5D3CFBD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E74E103-099E-D381-A1D8-9F3204B0B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00D8FB-978D-C522-4932-D6602A6B6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2290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29530E-6C88-D7C7-A039-1B949524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B634DED-183B-C9E5-9E34-F011A9FDF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361A034-B04B-D874-822D-8F7596827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8DB122-79B0-A2EF-BBC5-832A583B1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8B2B9B-3E8B-67E8-3924-BC35264A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803CB8-E2F6-EB5A-B612-AA64C5594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28301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170FB-169A-9EF6-A36B-B4353005A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0521C36-FC85-A363-D5F7-BB5C53786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F03E5-DF1D-A2C3-0588-39EA19CA1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A34BB7-0FBE-EC24-491A-65796E755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37D598-B3BF-1BB0-7876-5A4A35E14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7316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3B36A39-DE75-E860-8D8D-38B9C2DD6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B3D4AA-6E24-5A9B-C73F-CCE8D387B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68322DE-76F8-8CA2-D661-EF708FD9E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132381-E5FD-F332-59AB-52C895CC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AB93C5-FF3B-4B9C-ECF8-A6DC0208F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4661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8A2F16A-6C77-B183-DD69-F60828D1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95C0A0D-528E-C282-95B8-B748F0173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4E30F7-F6A6-3A88-08B1-1874229C85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4B6632-D988-43C4-808A-B51EF90CED38}" type="datetimeFigureOut">
              <a:rPr lang="es-PE" smtClean="0"/>
              <a:t>3/09/2026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2B23882-0848-1F2E-6975-9D64A73AE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8C93408-7F64-5277-AE0C-ED3B5EF59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367FD4-F695-4245-B15F-F6EADECFD3A5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6881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071DB427-4EC6-EDE1-49ED-D79681705817}"/>
              </a:ext>
            </a:extLst>
          </p:cNvPr>
          <p:cNvSpPr txBox="1"/>
          <p:nvPr/>
        </p:nvSpPr>
        <p:spPr>
          <a:xfrm>
            <a:off x="4370908" y="3429000"/>
            <a:ext cx="3450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i="1" dirty="0"/>
              <a:t>Seguimiento y Concretar</a:t>
            </a:r>
            <a:endParaRPr lang="es-PE" sz="2400" i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A64B4FE-7E6B-9786-4C25-F7D8B7631655}"/>
              </a:ext>
            </a:extLst>
          </p:cNvPr>
          <p:cNvSpPr txBox="1"/>
          <p:nvPr/>
        </p:nvSpPr>
        <p:spPr>
          <a:xfrm>
            <a:off x="4931160" y="2844225"/>
            <a:ext cx="2329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/>
              <a:t>MÓDULO 4:</a:t>
            </a:r>
            <a:endParaRPr lang="es-PE" sz="3200" b="1" u="sng" dirty="0"/>
          </a:p>
        </p:txBody>
      </p:sp>
    </p:spTree>
    <p:extLst>
      <p:ext uri="{BB962C8B-B14F-4D97-AF65-F5344CB8AC3E}">
        <p14:creationId xmlns:p14="http://schemas.microsoft.com/office/powerpoint/2010/main" val="53879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5CEA4603-A359-278A-7C2B-752C6E6B2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8" t="33239"/>
          <a:stretch/>
        </p:blipFill>
        <p:spPr>
          <a:xfrm>
            <a:off x="314632" y="1473590"/>
            <a:ext cx="6387774" cy="4796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73DE842-C7B1-C35C-9E09-2FCC8D449189}"/>
              </a:ext>
            </a:extLst>
          </p:cNvPr>
          <p:cNvSpPr txBox="1"/>
          <p:nvPr/>
        </p:nvSpPr>
        <p:spPr>
          <a:xfrm>
            <a:off x="6577781" y="1338520"/>
            <a:ext cx="5136019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La fortuna está en el seguimiento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EAB0E54-8C20-45C1-CD08-6CE21688B7C4}"/>
              </a:ext>
            </a:extLst>
          </p:cNvPr>
          <p:cNvSpPr txBox="1"/>
          <p:nvPr/>
        </p:nvSpPr>
        <p:spPr>
          <a:xfrm>
            <a:off x="6577781" y="3013697"/>
            <a:ext cx="42553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95% de las personas necesitará un seguimiento, acompañamiento y tu apoyo para tomar una DECISIÓN. </a:t>
            </a:r>
          </a:p>
          <a:p>
            <a:endParaRPr lang="es-ES" dirty="0"/>
          </a:p>
          <a:p>
            <a:r>
              <a:rPr lang="es-ES" dirty="0"/>
              <a:t>La mayoría de las personas NO ESTÁ entrenada para saber tomar decisiones. Tienen miedo. 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2955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2995E-EABA-AAC1-73C8-3560816E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5354CEBD-39A8-7A8C-BBB0-A89F45B92984}"/>
              </a:ext>
            </a:extLst>
          </p:cNvPr>
          <p:cNvSpPr txBox="1"/>
          <p:nvPr/>
        </p:nvSpPr>
        <p:spPr>
          <a:xfrm>
            <a:off x="6577781" y="1948120"/>
            <a:ext cx="5136019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¿Qué NO es Seguimiento?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9B91AEE-E345-661D-A03E-9405F085BE94}"/>
              </a:ext>
            </a:extLst>
          </p:cNvPr>
          <p:cNvSpPr txBox="1"/>
          <p:nvPr/>
        </p:nvSpPr>
        <p:spPr>
          <a:xfrm>
            <a:off x="6656439" y="2954704"/>
            <a:ext cx="42553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sz="2800" dirty="0"/>
              <a:t>Perseguir</a:t>
            </a:r>
          </a:p>
          <a:p>
            <a:pPr marL="285750" indent="-285750">
              <a:buFontTx/>
              <a:buChar char="-"/>
            </a:pPr>
            <a:r>
              <a:rPr lang="es-ES" sz="2800" dirty="0"/>
              <a:t>Convencer</a:t>
            </a:r>
          </a:p>
          <a:p>
            <a:pPr marL="285750" indent="-285750">
              <a:buFontTx/>
              <a:buChar char="-"/>
            </a:pPr>
            <a:r>
              <a:rPr lang="es-PE" sz="2800" dirty="0"/>
              <a:t>Presionar</a:t>
            </a:r>
          </a:p>
          <a:p>
            <a:pPr marL="285750" indent="-285750">
              <a:buFontTx/>
              <a:buChar char="-"/>
            </a:pPr>
            <a:r>
              <a:rPr lang="es-PE" sz="2800" dirty="0"/>
              <a:t>Obligar</a:t>
            </a:r>
          </a:p>
        </p:txBody>
      </p:sp>
      <p:pic>
        <p:nvPicPr>
          <p:cNvPr id="3" name="Imagen 2" descr="Imagen que contiene persona, hombre, mujer, sostener&#10;&#10;Descripción generada automáticamente">
            <a:extLst>
              <a:ext uri="{FF2B5EF4-FFF2-40B4-BE49-F238E27FC236}">
                <a16:creationId xmlns:a16="http://schemas.microsoft.com/office/drawing/2014/main" id="{411C563E-7730-682C-D24B-AA196A899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2" y="976675"/>
            <a:ext cx="5021826" cy="4904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64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EC32D-DB31-36B4-612D-E08F75343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7D6A5B1A-0A5E-370B-BD47-AC550CCAA8DB}"/>
              </a:ext>
            </a:extLst>
          </p:cNvPr>
          <p:cNvSpPr txBox="1"/>
          <p:nvPr/>
        </p:nvSpPr>
        <p:spPr>
          <a:xfrm>
            <a:off x="6729058" y="1541972"/>
            <a:ext cx="5136019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chemeClr val="bg1"/>
                </a:solidFill>
              </a:rPr>
              <a:t>¿Qué SÍ es Seguimiento?</a:t>
            </a:r>
            <a:endParaRPr lang="es-PE" sz="3200" b="1" u="sng" dirty="0">
              <a:solidFill>
                <a:schemeClr val="bg1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106FF02-AE48-36FB-3E85-4D6651B9D11D}"/>
              </a:ext>
            </a:extLst>
          </p:cNvPr>
          <p:cNvSpPr txBox="1"/>
          <p:nvPr/>
        </p:nvSpPr>
        <p:spPr>
          <a:xfrm>
            <a:off x="6316103" y="2612855"/>
            <a:ext cx="481780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Acercamiento: Acompañar a la persona a tomar una decisión documentada. Tú lo evalúas para ver si el negocio es para él, y él te evalúa para ver si lo podrás apoyar realmente. </a:t>
            </a:r>
            <a:endParaRPr lang="es-P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Inspiración: Tiene que verte a ti enamorado del proyecto y del producto</a:t>
            </a:r>
            <a:endParaRPr lang="es-P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Empujón: Ayudarlo a tomar una decisión, dale esa palabra de aliento. </a:t>
            </a:r>
            <a:endParaRPr lang="es-P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dirty="0"/>
              <a:t>Crear acuerdos</a:t>
            </a:r>
            <a:endParaRPr lang="es-PE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D15D0A-AD93-8697-6CB6-F82B0F188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923" y="1382823"/>
            <a:ext cx="6082056" cy="4092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2527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2B63C-4CE4-1380-2ABA-111C0210B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6912D7D-B7FC-CE7C-41C2-2796BB7C0776}"/>
              </a:ext>
            </a:extLst>
          </p:cNvPr>
          <p:cNvSpPr txBox="1"/>
          <p:nvPr/>
        </p:nvSpPr>
        <p:spPr>
          <a:xfrm>
            <a:off x="2503109" y="663000"/>
            <a:ext cx="71857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RECUERDA ESTO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520D679-4C48-D20C-873A-EF897D9F46F9}"/>
              </a:ext>
            </a:extLst>
          </p:cNvPr>
          <p:cNvSpPr txBox="1"/>
          <p:nvPr/>
        </p:nvSpPr>
        <p:spPr>
          <a:xfrm>
            <a:off x="1831657" y="2005104"/>
            <a:ext cx="852868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i="1" dirty="0"/>
              <a:t>LA FORMA MÁS PERFECTA DE TIRAR TODO TU TRABAJO Y EL DE TU PATROCINADOR AL TACHO ES </a:t>
            </a:r>
            <a:r>
              <a:rPr lang="es-ES" sz="4800" b="1" i="1" u="sng" dirty="0"/>
              <a:t>NO HACER </a:t>
            </a:r>
            <a:r>
              <a:rPr lang="es-ES" sz="4800" b="1" i="1" dirty="0"/>
              <a:t>SEGUIMIENTO.</a:t>
            </a:r>
            <a:endParaRPr lang="es-PE" sz="4800" b="1" i="1" u="sng" dirty="0"/>
          </a:p>
        </p:txBody>
      </p:sp>
    </p:spTree>
    <p:extLst>
      <p:ext uri="{BB962C8B-B14F-4D97-AF65-F5344CB8AC3E}">
        <p14:creationId xmlns:p14="http://schemas.microsoft.com/office/powerpoint/2010/main" val="172249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F6FAD-3835-4F4F-B620-B5C9864A7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904431C-6AF1-6CF2-2503-F6BD0AC30097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0E177B2-5CD9-1BE1-778F-FE56C46870A6}"/>
              </a:ext>
            </a:extLst>
          </p:cNvPr>
          <p:cNvSpPr txBox="1"/>
          <p:nvPr/>
        </p:nvSpPr>
        <p:spPr>
          <a:xfrm>
            <a:off x="1073251" y="2062741"/>
            <a:ext cx="551436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s-PE" b="1" dirty="0"/>
              <a:t>El poder de las preguntas. </a:t>
            </a:r>
            <a:r>
              <a:rPr lang="es-PE" dirty="0"/>
              <a:t>Quien tiene las preguntas tiene el control. Busca un buen sí, un buen no o una siguiente cita. Tu tiempo es valioso. No te faltes el respeto dejando todo tu trabajo al azar o en manos de otras personas.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/>
              <a:t>¿Qué es lo que más te gustó de lo que te acabo de mostrar?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/>
              <a:t>¿Cuál de las 3 opciones sientes que es para ti?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/>
              <a:t>¿Estás listo para iniciar (comprar) o necesitas más información?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/>
              <a:t>Del 1 al 10, siendo 1 no me interesa, y siendo 10 quiero comenzar ahora. ¿En qué número te encuentras?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PE" dirty="0"/>
              <a:t>¿Qué información adicional necesitas para apoyarte a tomar una decisión?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1347DAE-2874-5B48-7AD6-10B14937D0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35" t="18351" r="35726" b="12258"/>
          <a:stretch/>
        </p:blipFill>
        <p:spPr>
          <a:xfrm>
            <a:off x="6880890" y="2062741"/>
            <a:ext cx="4932159" cy="3266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477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E5275-FA8C-BC9D-F0F3-9377D2482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190A344-31A4-F411-60FE-0538CE80590B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29405F-A60D-F948-0EE4-9B606E49A60B}"/>
              </a:ext>
            </a:extLst>
          </p:cNvPr>
          <p:cNvSpPr txBox="1"/>
          <p:nvPr/>
        </p:nvSpPr>
        <p:spPr>
          <a:xfrm>
            <a:off x="987304" y="2532460"/>
            <a:ext cx="688104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2. Usa herramientas. </a:t>
            </a:r>
            <a:r>
              <a:rPr lang="es-PE" dirty="0"/>
              <a:t>Si tus labios se mueven deberían están edificando alguna herramienta del sistema. Lleva a las personas a ver una Fuente Superior</a:t>
            </a:r>
          </a:p>
          <a:p>
            <a:pPr marL="285750" indent="-285750">
              <a:buFontTx/>
              <a:buChar char="-"/>
            </a:pPr>
            <a:r>
              <a:rPr lang="es-PE" dirty="0" err="1"/>
              <a:t>Aware</a:t>
            </a:r>
            <a:endParaRPr lang="es-PE" dirty="0"/>
          </a:p>
          <a:p>
            <a:pPr marL="285750" indent="-285750">
              <a:buFontTx/>
              <a:buChar char="-"/>
            </a:pPr>
            <a:r>
              <a:rPr lang="es-PE" dirty="0"/>
              <a:t>Web de Equipo</a:t>
            </a:r>
          </a:p>
          <a:p>
            <a:pPr marL="285750" indent="-285750">
              <a:buFontTx/>
              <a:buChar char="-"/>
            </a:pPr>
            <a:r>
              <a:rPr lang="es-PE" dirty="0" err="1"/>
              <a:t>Youtube</a:t>
            </a:r>
            <a:r>
              <a:rPr lang="es-PE" dirty="0"/>
              <a:t> del Equipo</a:t>
            </a:r>
          </a:p>
          <a:p>
            <a:pPr marL="285750" indent="-285750">
              <a:buFontTx/>
              <a:buChar char="-"/>
            </a:pPr>
            <a:r>
              <a:rPr lang="es-PE" dirty="0"/>
              <a:t>Eventos virtuales</a:t>
            </a:r>
          </a:p>
          <a:p>
            <a:pPr marL="285750" indent="-285750">
              <a:buFontTx/>
              <a:buChar char="-"/>
            </a:pPr>
            <a:r>
              <a:rPr lang="es-PE" dirty="0"/>
              <a:t>Eventos presenciales</a:t>
            </a:r>
          </a:p>
          <a:p>
            <a:pPr marL="285750" indent="-285750">
              <a:buFontTx/>
              <a:buChar char="-"/>
            </a:pPr>
            <a:r>
              <a:rPr lang="es-PE" dirty="0"/>
              <a:t>Capacitaciones grabadas</a:t>
            </a:r>
          </a:p>
        </p:txBody>
      </p:sp>
      <p:pic>
        <p:nvPicPr>
          <p:cNvPr id="6" name="Imagen 5" descr="Imagen que contiene exterior, persona, sostener, hombre&#10;&#10;Descripción generada automáticamente">
            <a:extLst>
              <a:ext uri="{FF2B5EF4-FFF2-40B4-BE49-F238E27FC236}">
                <a16:creationId xmlns:a16="http://schemas.microsoft.com/office/drawing/2014/main" id="{C6509522-2436-1F36-3036-ED9260D5F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3083" y="1740218"/>
            <a:ext cx="3031613" cy="4547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41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B793C-A210-CD92-6275-AA89BFAC0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EDE10DE-BA95-4787-F7FA-18E3B2BA56E3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F84C952-89D2-630E-38D6-6626AA48109B}"/>
              </a:ext>
            </a:extLst>
          </p:cNvPr>
          <p:cNvSpPr txBox="1"/>
          <p:nvPr/>
        </p:nvSpPr>
        <p:spPr>
          <a:xfrm>
            <a:off x="7138219" y="2409437"/>
            <a:ext cx="445401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b="1" dirty="0"/>
              <a:t>3. Usa la Filosofía Condicional </a:t>
            </a:r>
            <a:r>
              <a:rPr lang="es-PE" dirty="0"/>
              <a:t>para posicionar las herramientas del sistema. La filosofía condicional es una secuencia de preguntas para crear un acuerdo de ver la herramienta. </a:t>
            </a:r>
          </a:p>
          <a:p>
            <a:pPr marL="285750" indent="-285750">
              <a:buFontTx/>
              <a:buChar char="-"/>
            </a:pPr>
            <a:r>
              <a:rPr lang="es-PE" dirty="0"/>
              <a:t>Si yo te envío un video que explica ese tema, ¿lo verías?</a:t>
            </a:r>
          </a:p>
          <a:p>
            <a:pPr marL="285750" indent="-285750">
              <a:buFontTx/>
              <a:buChar char="-"/>
            </a:pPr>
            <a:r>
              <a:rPr lang="es-PE" dirty="0"/>
              <a:t>Si te lo envío en este momento, ¿para cuándo lo estarías viendo?</a:t>
            </a:r>
          </a:p>
          <a:p>
            <a:pPr marL="285750" indent="-285750">
              <a:buFontTx/>
              <a:buChar char="-"/>
            </a:pPr>
            <a:r>
              <a:rPr lang="es-PE" dirty="0"/>
              <a:t>Perfecto, te llamo a esa hora para que me cuentes qué te pareció</a:t>
            </a:r>
          </a:p>
        </p:txBody>
      </p:sp>
      <p:pic>
        <p:nvPicPr>
          <p:cNvPr id="3" name="Imagen 2" descr="Una mujer en frente de un pared&#10;&#10;Descripción generada automáticamente con confianza media">
            <a:extLst>
              <a:ext uri="{FF2B5EF4-FFF2-40B4-BE49-F238E27FC236}">
                <a16:creationId xmlns:a16="http://schemas.microsoft.com/office/drawing/2014/main" id="{762A342E-3141-1B70-F5EE-DF1C98234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55" y="1969674"/>
            <a:ext cx="6400800" cy="44318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021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5BC61-0C7F-1401-9B76-B23E4AE25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C163373-0433-F14E-6ECB-FA9C39124B6B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835ADD-0622-7B6D-653F-A8001BB1B622}"/>
              </a:ext>
            </a:extLst>
          </p:cNvPr>
          <p:cNvSpPr txBox="1"/>
          <p:nvPr/>
        </p:nvSpPr>
        <p:spPr>
          <a:xfrm>
            <a:off x="6213988" y="2566752"/>
            <a:ext cx="48964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b="1" dirty="0"/>
              <a:t>4. Ten paciencia con la gente. </a:t>
            </a:r>
            <a:r>
              <a:rPr lang="es-ES" dirty="0"/>
              <a:t>No te ofendas. No todos están listos para tomar decisiones. Tú sigue avanzando y crece en el negocio y con tu PRO.</a:t>
            </a:r>
            <a:endParaRPr lang="es-PE" dirty="0"/>
          </a:p>
          <a:p>
            <a:pPr lvl="1"/>
            <a:endParaRPr lang="es-ES" dirty="0"/>
          </a:p>
          <a:p>
            <a:pPr lvl="1"/>
            <a:r>
              <a:rPr lang="es-ES" b="1" dirty="0"/>
              <a:t>5. Aprende a trabajar una relación a largo plazo. </a:t>
            </a:r>
            <a:r>
              <a:rPr lang="es-ES" dirty="0"/>
              <a:t>Los grandes socios de tu negocio son tus grandes amigos. </a:t>
            </a:r>
            <a:endParaRPr lang="es-PE" dirty="0"/>
          </a:p>
        </p:txBody>
      </p:sp>
      <p:pic>
        <p:nvPicPr>
          <p:cNvPr id="6" name="Imagen 5" descr="Diagrama&#10;&#10;Descripción generada automáticamente">
            <a:extLst>
              <a:ext uri="{FF2B5EF4-FFF2-40B4-BE49-F238E27FC236}">
                <a16:creationId xmlns:a16="http://schemas.microsoft.com/office/drawing/2014/main" id="{EDCF1D01-3773-B5E4-A646-F18ADC8C8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3497"/>
            <a:ext cx="5304503" cy="5304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3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8E574-09E6-5A92-F7D1-D9A1BC0EC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BF09716-74F2-B002-7F39-BFAF5F13B6A5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B138D15-EFB1-25D1-426C-0DDDD3567C1C}"/>
              </a:ext>
            </a:extLst>
          </p:cNvPr>
          <p:cNvSpPr txBox="1"/>
          <p:nvPr/>
        </p:nvSpPr>
        <p:spPr>
          <a:xfrm>
            <a:off x="7177548" y="2809459"/>
            <a:ext cx="40902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b="1" dirty="0"/>
              <a:t>6. Si tú no haces seguimiento, te hacen seguimiento</a:t>
            </a:r>
          </a:p>
          <a:p>
            <a:pPr lvl="1"/>
            <a:r>
              <a:rPr lang="es-ES" dirty="0"/>
              <a:t>Te están mirando. Todos están esperando a ver qué pasa con tu negocio. Algunos querrán decir: </a:t>
            </a:r>
            <a:r>
              <a:rPr lang="es-ES" dirty="0" err="1"/>
              <a:t>ufff</a:t>
            </a:r>
            <a:r>
              <a:rPr lang="es-ES" dirty="0"/>
              <a:t>, qué bueno que no le hice caso. Algunos querrán decir: oye, le funcionó! Me meteré también!</a:t>
            </a:r>
            <a:endParaRPr lang="es-PE" dirty="0"/>
          </a:p>
        </p:txBody>
      </p:sp>
      <p:pic>
        <p:nvPicPr>
          <p:cNvPr id="3" name="Imagen 2" descr="Un hombre hablando por teléfono&#10;&#10;Descripción generada automáticamente con confianza media">
            <a:extLst>
              <a:ext uri="{FF2B5EF4-FFF2-40B4-BE49-F238E27FC236}">
                <a16:creationId xmlns:a16="http://schemas.microsoft.com/office/drawing/2014/main" id="{6999CD86-25FE-7CF0-E830-FE4824C6C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386" y="2102706"/>
            <a:ext cx="6340448" cy="4227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5414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B20E7-806A-0437-4560-354ECE858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B3980DE-458C-9DCE-5B6E-7976893BB19C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BF2A72-41EA-0514-5954-791E79BB4BBF}"/>
              </a:ext>
            </a:extLst>
          </p:cNvPr>
          <p:cNvSpPr txBox="1"/>
          <p:nvPr/>
        </p:nvSpPr>
        <p:spPr>
          <a:xfrm>
            <a:off x="7187381" y="2646687"/>
            <a:ext cx="40902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b="1" dirty="0"/>
              <a:t>7. El seguimiento continúa luego de su afiliación. </a:t>
            </a:r>
            <a:r>
              <a:rPr lang="es-ES" dirty="0"/>
              <a:t>Le hacemos seguimiento a los socios también. Le hacemos seguimiento a los clientes también: regla 1, 3, 7 (7). </a:t>
            </a:r>
            <a:endParaRPr lang="es-PE" dirty="0"/>
          </a:p>
          <a:p>
            <a:pPr lvl="1"/>
            <a:endParaRPr lang="es-ES" dirty="0"/>
          </a:p>
          <a:p>
            <a:pPr lvl="1"/>
            <a:r>
              <a:rPr lang="es-ES" b="1" dirty="0"/>
              <a:t>8. Los acuerdos matan la vergüenza. </a:t>
            </a:r>
            <a:r>
              <a:rPr lang="es-ES" dirty="0"/>
              <a:t>“No te despidas de tu prospecto, sin una anotación en tu agenda”. La regla de las 3 llamadas y luego mensaje. </a:t>
            </a:r>
            <a:endParaRPr lang="es-PE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D865082-45C6-DBC2-3B76-0C2A7A03FA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31227" y="2102706"/>
            <a:ext cx="6332766" cy="4227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840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A005D-E4AB-1324-BE13-497726256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C341AE2-AF8F-FD9C-CA18-D18B9630A00A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719238E-C294-8232-4CA2-D11BE90B1179}"/>
              </a:ext>
            </a:extLst>
          </p:cNvPr>
          <p:cNvSpPr txBox="1"/>
          <p:nvPr/>
        </p:nvSpPr>
        <p:spPr>
          <a:xfrm>
            <a:off x="6518788" y="3521758"/>
            <a:ext cx="4090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b="1" dirty="0"/>
              <a:t>9. El ego nos aleja de los grandes resultados. </a:t>
            </a:r>
            <a:r>
              <a:rPr lang="es-ES" dirty="0"/>
              <a:t>Postura y seguridad NO SIGNIFICA arrogancia. </a:t>
            </a:r>
            <a:endParaRPr lang="es-PE" dirty="0"/>
          </a:p>
        </p:txBody>
      </p:sp>
      <p:pic>
        <p:nvPicPr>
          <p:cNvPr id="6" name="Imagen 5" descr="Un par de hombres con traje y corbata&#10;&#10;Descripción generada automáticamente con confianza media">
            <a:extLst>
              <a:ext uri="{FF2B5EF4-FFF2-40B4-BE49-F238E27FC236}">
                <a16:creationId xmlns:a16="http://schemas.microsoft.com/office/drawing/2014/main" id="{72F7E281-29A3-9E6B-E817-8CD31DDDD6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9603" y="1907456"/>
            <a:ext cx="4615017" cy="461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03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2F120-CBEB-BD71-646E-1DEC9DF6A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3297FDFB-8F95-647D-55E6-5EC7DE547C0E}"/>
              </a:ext>
            </a:extLst>
          </p:cNvPr>
          <p:cNvSpPr txBox="1"/>
          <p:nvPr/>
        </p:nvSpPr>
        <p:spPr>
          <a:xfrm>
            <a:off x="2503109" y="663000"/>
            <a:ext cx="71857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0070C0"/>
                </a:solidFill>
              </a:rPr>
              <a:t>10 consejos para un Seguimiento Extraordinario</a:t>
            </a:r>
            <a:endParaRPr lang="es-PE" sz="3200" b="1" u="sng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1E3FD5-A1A1-A420-5220-8215F6937518}"/>
              </a:ext>
            </a:extLst>
          </p:cNvPr>
          <p:cNvSpPr txBox="1"/>
          <p:nvPr/>
        </p:nvSpPr>
        <p:spPr>
          <a:xfrm>
            <a:off x="7973960" y="3521758"/>
            <a:ext cx="3627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s-ES" b="1" dirty="0"/>
              <a:t>10. El Juego del ajedrez. </a:t>
            </a:r>
          </a:p>
          <a:p>
            <a:pPr lvl="1"/>
            <a:r>
              <a:rPr lang="es-ES" dirty="0"/>
              <a:t>Si no hay respuesta, no hay juego. El silencio también es una respuesta. </a:t>
            </a:r>
            <a:endParaRPr lang="es-PE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7D448A6-04D1-073C-BE33-986A3EF92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90792" y="1740218"/>
            <a:ext cx="6984591" cy="4662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6830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</TotalTime>
  <Words>658</Words>
  <Application>Microsoft Office PowerPoint</Application>
  <PresentationFormat>Panorámica</PresentationFormat>
  <Paragraphs>54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 Hugo De la Calle</dc:creator>
  <cp:lastModifiedBy>Victor Hugo De la Calle</cp:lastModifiedBy>
  <cp:revision>19</cp:revision>
  <dcterms:created xsi:type="dcterms:W3CDTF">2024-11-10T21:46:10Z</dcterms:created>
  <dcterms:modified xsi:type="dcterms:W3CDTF">2026-09-03T21:22:30Z</dcterms:modified>
</cp:coreProperties>
</file>