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69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9" r:id="rId16"/>
    <p:sldId id="298" r:id="rId17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68" autoAdjust="0"/>
    <p:restoredTop sz="96283" autoAdjust="0"/>
  </p:normalViewPr>
  <p:slideViewPr>
    <p:cSldViewPr snapToGrid="0" snapToObjects="1">
      <p:cViewPr varScale="1">
        <p:scale>
          <a:sx n="112" d="100"/>
          <a:sy n="112" d="100"/>
        </p:scale>
        <p:origin x="31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3BF2A-B561-FB47-9E95-90AD4B940D0B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B5F6A-7447-334A-ABD2-511A303B8DA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28557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B5F6A-7447-334A-ABD2-511A303B8DAE}" type="slidenum">
              <a:rPr lang="es-PE" smtClean="0"/>
              <a:t>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80405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B5F6A-7447-334A-ABD2-511A303B8DAE}" type="slidenum">
              <a:rPr lang="es-PE" smtClean="0"/>
              <a:t>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4770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A9E9B-26EB-0962-5AF1-75E16DA96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62F4BFE-DABA-C9CF-0A1C-C34155DF1D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4230052-7C15-3AEA-3C75-6A51189A71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BCF2BF9-F0A7-D4FE-5E78-8B0CA800D1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B5F6A-7447-334A-ABD2-511A303B8DAE}" type="slidenum">
              <a:rPr lang="es-PE" smtClean="0"/>
              <a:t>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875348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B5F6A-7447-334A-ABD2-511A303B8DAE}" type="slidenum">
              <a:rPr lang="es-PE" smtClean="0"/>
              <a:t>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87402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52A2D6-5CCE-F24C-A9AD-637003BFAA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C6BF24-CDB9-BE4A-9373-9A1E0F3450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9C2DB6-DBE8-C548-9B5C-53FED96F1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722787-CB4E-174F-AF45-A05A02C5D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161BCD-ED9B-CC49-996B-5E6677DC7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9981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41C526-ACBE-ED44-8915-93A5A1338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252295-27C5-D340-AAC7-DD1DBD2C2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DC0F22-49F4-544E-B736-2978669F5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23180D-899A-2E49-9425-80B0D91D0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195B64-C052-B749-AC52-FB5225D35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3063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94159A-1612-AE41-8D61-59769A179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9333AAC-D45F-7D4C-9C42-98A3624D3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D52F79-2E12-B944-A3AE-D162B3190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88CF21-C555-F049-AD71-A1284C993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13707F-83C4-8A46-A58A-7F692C6E8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5698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061E64-20D3-7C43-B183-7F6CC9473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6E7A6E-4C0A-5C47-A898-F3377FAA52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EC3CC7-C8C1-894E-913E-BBA7E9436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087B02E-1A1E-7E42-82D6-C7837CE4C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4A431D6-574C-B04B-92DF-E205C9420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6240A5E-09E3-9741-9275-1E79439DF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1559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E76EEB-B0C9-A14F-B634-BEAA0264C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EFF3E3D-9E0E-2D43-AA9B-8D80898A1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EB15911-9027-F241-BD6E-7D6FB2CFD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B6A720A-1317-4447-BB99-83A5F3A9A5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752EE90-8102-6A46-8FED-CF843F7BD3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35C2C8E-B15D-C547-A3C1-8C58D5B2D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3AC6504-F621-9E41-A2EB-6FC7D1F30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C7E5AE3-0E53-BF49-B47E-2499C4A5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7345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DA8D66-A114-764D-811D-9B90FA881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2EDD1E-7B03-3542-9A80-7B2B263B6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6CF36C9-42B7-E44C-B2CF-F4A44C8F3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3F0358-39E8-D54F-B307-E6E668695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3710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2C958F9-445E-9242-89E8-311CA311D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88B173B-FDA6-C142-AF6E-BAD82A38B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476CB63-C912-4E43-AC61-53FCF8DB3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022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6FF610-1700-4948-BC4C-75E54CA09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E3AF0A-FEBE-7240-B027-D04402118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A67D62-9A72-0E4F-8603-5BE3AA53A5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09BE99-E61A-BE4E-8BC7-7C64D048E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EC4293-13A0-9C4B-A7B5-B85C9A208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270487-B8AA-B94B-A4B0-DF1BB2F02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6174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A9EFAC-19E9-7C46-B34D-66E1502A2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944D8AA-4589-FB4B-AE21-B5145D4E25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1264A1E-3B36-B648-995B-1F4465CE65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722312C-CEA0-D448-94C9-44325A494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C89F6F-6DDC-4247-8C58-D1AE303F4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8E73E3-D36C-E644-A041-C1DFDA648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9144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E71482-5EC6-2D43-AD14-AE878D94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3EBA47-03D8-484A-96B1-47291E4AF5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F461F4-F086-B043-A7BE-67A37C484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2A8CA9-FC83-0646-8E31-2A3F0CECC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9921B7-900A-7A4A-93D9-039AAB92B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5382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3F5C40A-7C41-0940-BF67-102F6C7CBD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EAB68D-3E06-AF42-B389-7F8110C1CB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760E2F-A4D2-884B-B7C6-C3B53743E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2BB7F3-0A41-A041-AFFA-56588070A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545F9D-6FC7-9F43-9402-FD7B65B35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6318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C273A32-5A0C-3D4A-8250-62B7B2E8F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6E41197-A548-8742-B5EB-485E97A21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69ED59-6629-D045-92EC-F58E906AFC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F1500-7AB8-0345-A0AB-E682625E3C93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6AAAB4-A0DA-FA48-BD88-CA97799E8D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7C17FC-BC11-2F4A-96DC-32990328BF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7A3BC-93D8-064B-A572-75480D4C07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62063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uadroTexto 7">
            <a:extLst>
              <a:ext uri="{FF2B5EF4-FFF2-40B4-BE49-F238E27FC236}">
                <a16:creationId xmlns:a16="http://schemas.microsoft.com/office/drawing/2014/main" id="{07F0525D-3153-264A-B554-E07F3934E8B4}"/>
              </a:ext>
            </a:extLst>
          </p:cNvPr>
          <p:cNvSpPr txBox="1"/>
          <p:nvPr/>
        </p:nvSpPr>
        <p:spPr>
          <a:xfrm>
            <a:off x="2969341" y="2459504"/>
            <a:ext cx="6253317" cy="193899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spcBef>
                <a:spcPts val="10"/>
              </a:spcBef>
            </a:pPr>
            <a:r>
              <a:rPr lang="es-PE" sz="4000" b="1" dirty="0">
                <a:latin typeface="Arial Black" panose="020B0604020202020204" pitchFamily="34" charset="0"/>
                <a:cs typeface="Arial Black" panose="020B0604020202020204" pitchFamily="34" charset="0"/>
              </a:rPr>
              <a:t>LOS 9 PRINCIPIOS</a:t>
            </a:r>
          </a:p>
          <a:p>
            <a:pPr algn="ctr">
              <a:spcBef>
                <a:spcPts val="10"/>
              </a:spcBef>
            </a:pPr>
            <a:r>
              <a:rPr lang="es-PE" sz="4000" b="1" dirty="0">
                <a:latin typeface="Arial Black" panose="020B0604020202020204" pitchFamily="34" charset="0"/>
                <a:cs typeface="Arial Black" panose="020B0604020202020204" pitchFamily="34" charset="0"/>
              </a:rPr>
              <a:t>DE UN NETWORKER</a:t>
            </a:r>
          </a:p>
          <a:p>
            <a:pPr algn="ctr">
              <a:spcBef>
                <a:spcPts val="10"/>
              </a:spcBef>
            </a:pPr>
            <a:r>
              <a:rPr lang="es-PE" sz="4000" b="1" dirty="0">
                <a:latin typeface="Arial Black" panose="020B0604020202020204" pitchFamily="34" charset="0"/>
                <a:cs typeface="Arial Black" panose="020B0604020202020204" pitchFamily="34" charset="0"/>
              </a:rPr>
              <a:t>PROFESIONAL</a:t>
            </a:r>
            <a:endParaRPr lang="es-PE" sz="66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43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B9BD6F67-B5AC-98C6-1023-173519AFA923}"/>
              </a:ext>
            </a:extLst>
          </p:cNvPr>
          <p:cNvSpPr txBox="1"/>
          <p:nvPr/>
        </p:nvSpPr>
        <p:spPr>
          <a:xfrm>
            <a:off x="2084614" y="2151727"/>
            <a:ext cx="80227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0" b="1">
                <a:latin typeface="Aptos" panose="020B0004020202020204" pitchFamily="34" charset="0"/>
              </a:rPr>
              <a:t>EL NEGOCIO ES</a:t>
            </a:r>
            <a:endParaRPr lang="es-PE" sz="8000" b="1" dirty="0">
              <a:latin typeface="Aptos" panose="020B00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406AF8B-4E8E-D5EA-CDB4-B1DEAFC2BF78}"/>
              </a:ext>
            </a:extLst>
          </p:cNvPr>
          <p:cNvSpPr txBox="1"/>
          <p:nvPr/>
        </p:nvSpPr>
        <p:spPr>
          <a:xfrm>
            <a:off x="2383970" y="2972189"/>
            <a:ext cx="7620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9600" b="1" dirty="0">
                <a:latin typeface="Aptos" panose="020B0004020202020204" pitchFamily="34" charset="0"/>
              </a:rPr>
              <a:t>PREDECIBLE</a:t>
            </a:r>
            <a:endParaRPr lang="es-PE" sz="96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6900DF7-7F21-CA68-C878-2A5644F0DEA4}"/>
              </a:ext>
            </a:extLst>
          </p:cNvPr>
          <p:cNvSpPr txBox="1"/>
          <p:nvPr/>
        </p:nvSpPr>
        <p:spPr>
          <a:xfrm>
            <a:off x="2049871" y="1269152"/>
            <a:ext cx="25787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/>
              <a:t>No es suerte</a:t>
            </a:r>
            <a:endParaRPr lang="es-PE" sz="3600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6B3C47F-7788-2481-7DB4-93A8467766F3}"/>
              </a:ext>
            </a:extLst>
          </p:cNvPr>
          <p:cNvSpPr txBox="1"/>
          <p:nvPr/>
        </p:nvSpPr>
        <p:spPr>
          <a:xfrm>
            <a:off x="7684194" y="1100290"/>
            <a:ext cx="27410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/>
              <a:t>No es talento</a:t>
            </a:r>
            <a:endParaRPr lang="es-PE" sz="3600" b="1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67DD062-3637-B7BB-FC20-638722A15A91}"/>
              </a:ext>
            </a:extLst>
          </p:cNvPr>
          <p:cNvSpPr txBox="1"/>
          <p:nvPr/>
        </p:nvSpPr>
        <p:spPr>
          <a:xfrm>
            <a:off x="7684194" y="4793339"/>
            <a:ext cx="3477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/>
              <a:t>No son contactos</a:t>
            </a:r>
            <a:endParaRPr lang="es-PE" sz="3600" b="1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7FAECCB-8BCF-B328-33DC-FDC4243A4190}"/>
              </a:ext>
            </a:extLst>
          </p:cNvPr>
          <p:cNvSpPr txBox="1"/>
          <p:nvPr/>
        </p:nvSpPr>
        <p:spPr>
          <a:xfrm>
            <a:off x="2049871" y="4809579"/>
            <a:ext cx="2526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/>
              <a:t>No es magia</a:t>
            </a:r>
            <a:endParaRPr lang="es-PE" sz="3600" b="1" dirty="0"/>
          </a:p>
        </p:txBody>
      </p:sp>
    </p:spTree>
    <p:extLst>
      <p:ext uri="{BB962C8B-B14F-4D97-AF65-F5344CB8AC3E}">
        <p14:creationId xmlns:p14="http://schemas.microsoft.com/office/powerpoint/2010/main" val="79651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00407-5C1C-6062-5759-5337F9995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Diagrama, Dibujo de ingeniería&#10;&#10;El contenido generado por IA puede ser incorrecto.">
            <a:extLst>
              <a:ext uri="{FF2B5EF4-FFF2-40B4-BE49-F238E27FC236}">
                <a16:creationId xmlns:a16="http://schemas.microsoft.com/office/drawing/2014/main" id="{DD1E7C8B-8D67-BB03-3432-722944C36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871" y="3145615"/>
            <a:ext cx="5932338" cy="3129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 descr="Imagen que contiene exterior, edificio, grande, agua&#10;&#10;El contenido generado por IA puede ser incorrecto.">
            <a:extLst>
              <a:ext uri="{FF2B5EF4-FFF2-40B4-BE49-F238E27FC236}">
                <a16:creationId xmlns:a16="http://schemas.microsoft.com/office/drawing/2014/main" id="{5DD3A291-9B2D-7FB0-4A07-9B9C7D98B8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8725" y="909005"/>
            <a:ext cx="4794476" cy="4794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D0D5CC1-598A-8C01-C00B-E6AC3809A76F}"/>
              </a:ext>
            </a:extLst>
          </p:cNvPr>
          <p:cNvSpPr txBox="1"/>
          <p:nvPr/>
        </p:nvSpPr>
        <p:spPr>
          <a:xfrm>
            <a:off x="516172" y="582726"/>
            <a:ext cx="63205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b="1" dirty="0"/>
              <a:t>Todo se rige por principios</a:t>
            </a:r>
            <a:endParaRPr lang="es-PE" sz="44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213BCC5-0583-ADC8-F144-B07E69FBDE0F}"/>
              </a:ext>
            </a:extLst>
          </p:cNvPr>
          <p:cNvSpPr txBox="1"/>
          <p:nvPr/>
        </p:nvSpPr>
        <p:spPr>
          <a:xfrm>
            <a:off x="516172" y="1483321"/>
            <a:ext cx="5579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i="1" dirty="0"/>
              <a:t>Leyes fundamentales, autoevidentes, eternas e inmutables que gobiernan el qué y el por qué de las cosas</a:t>
            </a:r>
            <a:endParaRPr lang="es-PE" sz="2400" i="1" dirty="0"/>
          </a:p>
        </p:txBody>
      </p:sp>
      <p:pic>
        <p:nvPicPr>
          <p:cNvPr id="9" name="Imagen 8" descr="Un par de personas de pie sobre pasto&#10;&#10;El contenido generado por IA puede ser incorrecto.">
            <a:extLst>
              <a:ext uri="{FF2B5EF4-FFF2-40B4-BE49-F238E27FC236}">
                <a16:creationId xmlns:a16="http://schemas.microsoft.com/office/drawing/2014/main" id="{531BA5D6-5395-8A4F-B564-A96F18E168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0716" y="501800"/>
            <a:ext cx="8810567" cy="5863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29F6286-1D39-44D4-CB53-B60F0AE59A18}"/>
              </a:ext>
            </a:extLst>
          </p:cNvPr>
          <p:cNvSpPr txBox="1"/>
          <p:nvPr/>
        </p:nvSpPr>
        <p:spPr>
          <a:xfrm>
            <a:off x="3499297" y="5092444"/>
            <a:ext cx="51934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ejemplo: La Ley de la Siembra y la Cosecha</a:t>
            </a:r>
            <a:endParaRPr lang="es-PE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749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 edificio de piedra&#10;&#10;El contenido generado por IA puede ser incorrecto.">
            <a:extLst>
              <a:ext uri="{FF2B5EF4-FFF2-40B4-BE49-F238E27FC236}">
                <a16:creationId xmlns:a16="http://schemas.microsoft.com/office/drawing/2014/main" id="{62ACFC31-4992-431A-BE5D-1DF5A8C4D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458" y="618202"/>
            <a:ext cx="7229856" cy="50811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F520290-A8EB-9F7D-E3C2-E4B917BE9B92}"/>
              </a:ext>
            </a:extLst>
          </p:cNvPr>
          <p:cNvSpPr txBox="1"/>
          <p:nvPr/>
        </p:nvSpPr>
        <p:spPr>
          <a:xfrm>
            <a:off x="8098972" y="785401"/>
            <a:ext cx="37246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Los Principios no son </a:t>
            </a:r>
            <a:r>
              <a:rPr lang="es-PE" dirty="0" err="1"/>
              <a:t>tips</a:t>
            </a:r>
            <a:r>
              <a:rPr lang="es-PE" dirty="0"/>
              <a:t>, ni consejos aislados.</a:t>
            </a:r>
          </a:p>
          <a:p>
            <a:endParaRPr lang="es-PE" dirty="0"/>
          </a:p>
          <a:p>
            <a:r>
              <a:rPr lang="es-PE" dirty="0"/>
              <a:t>Son las columnas inamovibles de la construcción de este Negocio.</a:t>
            </a:r>
          </a:p>
          <a:p>
            <a:endParaRPr lang="es-PE" dirty="0"/>
          </a:p>
          <a:p>
            <a:r>
              <a:rPr lang="es-PE" dirty="0"/>
              <a:t>Son la base fundamental de la vida de los </a:t>
            </a:r>
            <a:r>
              <a:rPr lang="es-PE" dirty="0" err="1"/>
              <a:t>networkers</a:t>
            </a:r>
            <a:r>
              <a:rPr lang="es-PE" dirty="0"/>
              <a:t> más exitosos del mundo. Lee el siguiente enunciado con mucha atención.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802D538A-399C-A74E-3D14-89FE9B8327B2}"/>
              </a:ext>
            </a:extLst>
          </p:cNvPr>
          <p:cNvSpPr/>
          <p:nvPr/>
        </p:nvSpPr>
        <p:spPr>
          <a:xfrm>
            <a:off x="7990114" y="3984171"/>
            <a:ext cx="3984172" cy="171515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Si vives los Nueve Principios, es IMPOSIBLE que te vaya mal. Si sientes que te está yendo mal, es porque no vives uno o varios Principios.</a:t>
            </a:r>
          </a:p>
        </p:txBody>
      </p:sp>
    </p:spTree>
    <p:extLst>
      <p:ext uri="{BB962C8B-B14F-4D97-AF65-F5344CB8AC3E}">
        <p14:creationId xmlns:p14="http://schemas.microsoft.com/office/powerpoint/2010/main" val="365480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191A4-D54F-0BE5-5089-8251BC3FC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a persona haciendo gestos con la mano levantada&#10;&#10;El contenido generado por IA puede ser incorrecto.">
            <a:extLst>
              <a:ext uri="{FF2B5EF4-FFF2-40B4-BE49-F238E27FC236}">
                <a16:creationId xmlns:a16="http://schemas.microsoft.com/office/drawing/2014/main" id="{7A744785-1398-ACAB-5AEC-E6B004A7F0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225" t="10811" r="30005"/>
          <a:stretch>
            <a:fillRect/>
          </a:stretch>
        </p:blipFill>
        <p:spPr>
          <a:xfrm>
            <a:off x="0" y="87086"/>
            <a:ext cx="4985658" cy="677091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924CA0E-1498-F202-4836-CBD791613B5B}"/>
              </a:ext>
            </a:extLst>
          </p:cNvPr>
          <p:cNvSpPr txBox="1"/>
          <p:nvPr/>
        </p:nvSpPr>
        <p:spPr>
          <a:xfrm>
            <a:off x="2879272" y="2151727"/>
            <a:ext cx="80227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0" b="1" dirty="0">
                <a:latin typeface="Aptos" panose="020B0004020202020204" pitchFamily="34" charset="0"/>
              </a:rPr>
              <a:t>¿Estás listo</a:t>
            </a:r>
            <a:endParaRPr lang="es-PE" sz="8000" b="1" dirty="0">
              <a:latin typeface="Aptos" panose="020B00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1486DDF-B0A8-7851-5B1D-47F50B728C71}"/>
              </a:ext>
            </a:extLst>
          </p:cNvPr>
          <p:cNvSpPr txBox="1"/>
          <p:nvPr/>
        </p:nvSpPr>
        <p:spPr>
          <a:xfrm>
            <a:off x="3178627" y="2972189"/>
            <a:ext cx="90133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9600" b="1" dirty="0">
                <a:latin typeface="Aptos" panose="020B0004020202020204" pitchFamily="34" charset="0"/>
              </a:rPr>
              <a:t>para aprender?</a:t>
            </a:r>
            <a:endParaRPr lang="es-PE" sz="9600" dirty="0"/>
          </a:p>
        </p:txBody>
      </p:sp>
    </p:spTree>
    <p:extLst>
      <p:ext uri="{BB962C8B-B14F-4D97-AF65-F5344CB8AC3E}">
        <p14:creationId xmlns:p14="http://schemas.microsoft.com/office/powerpoint/2010/main" val="425395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C58DE-D3B8-2A0C-E0F5-104F0EDB5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a persona con un plato de comida sobre la mesa&#10;&#10;El contenido generado por IA puede ser incorrecto.">
            <a:extLst>
              <a:ext uri="{FF2B5EF4-FFF2-40B4-BE49-F238E27FC236}">
                <a16:creationId xmlns:a16="http://schemas.microsoft.com/office/drawing/2014/main" id="{E436486C-D8CF-D1E4-2DB5-A2CAB5074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18" y="272143"/>
            <a:ext cx="3466011" cy="4332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4" descr="Imagen que contiene persona, ropa, parado, hombre&#10;&#10;El contenido generado por IA puede ser incorrecto.">
            <a:extLst>
              <a:ext uri="{FF2B5EF4-FFF2-40B4-BE49-F238E27FC236}">
                <a16:creationId xmlns:a16="http://schemas.microsoft.com/office/drawing/2014/main" id="{393C6DAC-6305-655F-ED9A-1C5BA3A106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8" r="27254"/>
          <a:stretch>
            <a:fillRect/>
          </a:stretch>
        </p:blipFill>
        <p:spPr>
          <a:xfrm>
            <a:off x="250372" y="3635709"/>
            <a:ext cx="2786744" cy="2950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378E79A-F1A5-D727-B5B6-53E614AB98F5}"/>
              </a:ext>
            </a:extLst>
          </p:cNvPr>
          <p:cNvSpPr txBox="1"/>
          <p:nvPr/>
        </p:nvSpPr>
        <p:spPr>
          <a:xfrm>
            <a:off x="4626430" y="769652"/>
            <a:ext cx="710837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latin typeface="Aptos" panose="020B0004020202020204" pitchFamily="34" charset="0"/>
              </a:rPr>
              <a:t>1. Sé un testimonio vivo de tus productos y mantente activo siempre</a:t>
            </a:r>
            <a:endParaRPr lang="es-PE" sz="4400" b="1" dirty="0">
              <a:latin typeface="Aptos" panose="020B00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2408291-D64E-EC1E-8B5E-EE00D7974264}"/>
              </a:ext>
            </a:extLst>
          </p:cNvPr>
          <p:cNvSpPr txBox="1"/>
          <p:nvPr/>
        </p:nvSpPr>
        <p:spPr>
          <a:xfrm>
            <a:off x="4626430" y="3121886"/>
            <a:ext cx="710837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dirty="0"/>
              <a:t>"Enfocarte en los fundamentos" significa que</a:t>
            </a:r>
            <a:r>
              <a:rPr lang="es-PE" b="1" dirty="0"/>
              <a:t> jamás comprarás el producto de la competencia por ningún motivo</a:t>
            </a:r>
            <a:r>
              <a:rPr lang="es-PE" dirty="0"/>
              <a:t>; independientemente de las ofertas, conveniencia o cualquier otra razón. Esto saca dinero de tu negocio y lo coloca en el de otro. Este tipo de práctica te pondrá fuera del negocio rápidamente.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0CDEFF3-D8EE-91B3-0111-EADFAFEE37C5}"/>
              </a:ext>
            </a:extLst>
          </p:cNvPr>
          <p:cNvSpPr txBox="1"/>
          <p:nvPr/>
        </p:nvSpPr>
        <p:spPr>
          <a:xfrm>
            <a:off x="4626430" y="4827790"/>
            <a:ext cx="61754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dirty="0"/>
              <a:t>Debes mantenerte activo siempre utilizando todos los productos de tu empresa que apliquen a ti. Así hablarás con evidencia y entusiasmo acerca de ellos.</a:t>
            </a:r>
          </a:p>
        </p:txBody>
      </p:sp>
    </p:spTree>
    <p:extLst>
      <p:ext uri="{BB962C8B-B14F-4D97-AF65-F5344CB8AC3E}">
        <p14:creationId xmlns:p14="http://schemas.microsoft.com/office/powerpoint/2010/main" val="149907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B201D-D952-52B3-897C-4A0714238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C5CDDB9-1653-AF87-D3BC-136634B3C83F}"/>
              </a:ext>
            </a:extLst>
          </p:cNvPr>
          <p:cNvSpPr txBox="1"/>
          <p:nvPr/>
        </p:nvSpPr>
        <p:spPr>
          <a:xfrm>
            <a:off x="553194" y="594161"/>
            <a:ext cx="567211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latin typeface="Aptos" panose="020B0004020202020204" pitchFamily="34" charset="0"/>
              </a:rPr>
              <a:t>2. Amplia siempre tu cartera de cliente y jamás pierdas el PRO</a:t>
            </a:r>
            <a:endParaRPr lang="es-PE" sz="4400" b="1" dirty="0">
              <a:latin typeface="Aptos" panose="020B0004020202020204" pitchFamily="34" charset="0"/>
            </a:endParaRPr>
          </a:p>
        </p:txBody>
      </p:sp>
      <p:pic>
        <p:nvPicPr>
          <p:cNvPr id="4" name="Imagen 3" descr="Un par de hombres sentados en una mesa&#10;&#10;El contenido generado por IA puede ser incorrecto.">
            <a:extLst>
              <a:ext uri="{FF2B5EF4-FFF2-40B4-BE49-F238E27FC236}">
                <a16:creationId xmlns:a16="http://schemas.microsoft.com/office/drawing/2014/main" id="{19379812-3AC9-1EBB-97C9-439BED23D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35" y="1393908"/>
            <a:ext cx="5431970" cy="3620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D22A918-EDED-5D2B-C35E-A4EED89FA47E}"/>
              </a:ext>
            </a:extLst>
          </p:cNvPr>
          <p:cNvSpPr txBox="1"/>
          <p:nvPr/>
        </p:nvSpPr>
        <p:spPr>
          <a:xfrm>
            <a:off x="553194" y="2899664"/>
            <a:ext cx="554280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dirty="0"/>
              <a:t>No existe Diamante que no tenga una base amplia de clientes y que pierda su PRO. </a:t>
            </a:r>
          </a:p>
          <a:p>
            <a:endParaRPr lang="es-PE" dirty="0"/>
          </a:p>
          <a:p>
            <a:r>
              <a:rPr lang="es-PE" dirty="0"/>
              <a:t>Buscar crecer en el negocio sin tener una cartera de clientes fidelizada con la marca es </a:t>
            </a:r>
            <a:r>
              <a:rPr lang="es-PE" b="1" dirty="0"/>
              <a:t>incoherente y sólo pone fecha de caducidad a tu equipo</a:t>
            </a:r>
            <a:r>
              <a:rPr lang="es-PE" dirty="0"/>
              <a:t>.</a:t>
            </a:r>
          </a:p>
          <a:p>
            <a:endParaRPr lang="es-PE" dirty="0"/>
          </a:p>
          <a:p>
            <a:r>
              <a:rPr lang="es-PE" dirty="0"/>
              <a:t>El PRO es la base fundamental de la estructura que construirás. </a:t>
            </a:r>
            <a:r>
              <a:rPr lang="es-PE" b="1" dirty="0"/>
              <a:t>Si tú no lo dominas, tu equipo tampoco lo hará. </a:t>
            </a:r>
          </a:p>
        </p:txBody>
      </p:sp>
    </p:spTree>
    <p:extLst>
      <p:ext uri="{BB962C8B-B14F-4D97-AF65-F5344CB8AC3E}">
        <p14:creationId xmlns:p14="http://schemas.microsoft.com/office/powerpoint/2010/main" val="58350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A9945-AE60-0853-3F18-B63689083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6FFCAA1-37D3-FF1B-5B41-A1FA3784C348}"/>
              </a:ext>
            </a:extLst>
          </p:cNvPr>
          <p:cNvSpPr txBox="1"/>
          <p:nvPr/>
        </p:nvSpPr>
        <p:spPr>
          <a:xfrm>
            <a:off x="553194" y="594161"/>
            <a:ext cx="109737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latin typeface="Aptos" panose="020B0004020202020204" pitchFamily="34" charset="0"/>
              </a:rPr>
              <a:t>3. Comprométete con un número de personas a las que expondrás al negocio y ¡hazlo!</a:t>
            </a:r>
            <a:endParaRPr lang="es-PE" sz="4000" b="1" dirty="0">
              <a:latin typeface="Aptos" panose="020B00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98EDE6F-7216-A819-A7F4-0AC66E0D73A7}"/>
              </a:ext>
            </a:extLst>
          </p:cNvPr>
          <p:cNvSpPr txBox="1"/>
          <p:nvPr/>
        </p:nvSpPr>
        <p:spPr>
          <a:xfrm>
            <a:off x="553194" y="2277085"/>
            <a:ext cx="43882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dirty="0"/>
              <a:t>Haz un compromiso; puede ser algo así como exponer 2 </a:t>
            </a:r>
            <a:r>
              <a:rPr lang="es-PE" dirty="0" err="1"/>
              <a:t>ó</a:t>
            </a:r>
            <a:r>
              <a:rPr lang="es-PE" dirty="0"/>
              <a:t> 5 personas al día a tu oportunidad por 5 días a la semana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B22FFF0-4B89-A5F3-7E64-80FF0B356EB1}"/>
              </a:ext>
            </a:extLst>
          </p:cNvPr>
          <p:cNvSpPr txBox="1"/>
          <p:nvPr/>
        </p:nvSpPr>
        <p:spPr>
          <a:xfrm>
            <a:off x="553194" y="3348426"/>
            <a:ext cx="518258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dirty="0"/>
              <a:t>No te engañes pensando que tu negocio está creciendo con trabajo activo (Leer libros, ir a entrenamientos, escuchar audios, etc.). Estas cosas son importantes, pero son acciones complementarias a la actividad real, que es exponer a personas a la oportunidad. Es decir, trabajo productivo.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99E1CF2-7908-637A-FB46-544B265BFE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470" t="11582" r="35152" b="11381"/>
          <a:stretch>
            <a:fillRect/>
          </a:stretch>
        </p:blipFill>
        <p:spPr>
          <a:xfrm rot="20945998">
            <a:off x="5740042" y="2323118"/>
            <a:ext cx="2415974" cy="3446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B2B86D6-0CEA-5FF4-2B36-69E9E65B8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6149">
            <a:off x="8059580" y="2073520"/>
            <a:ext cx="3024056" cy="1701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EFD2921-CE9A-9A94-BB69-64E86914E4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538" t="15084" r="25682" b="11649"/>
          <a:stretch>
            <a:fillRect/>
          </a:stretch>
        </p:blipFill>
        <p:spPr>
          <a:xfrm rot="20875203">
            <a:off x="8282534" y="3898507"/>
            <a:ext cx="3528291" cy="2083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950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8A2B3-907C-084A-7888-AE5FBB9A2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F36167C-0F9A-D0EE-141D-92E0412D60CC}"/>
              </a:ext>
            </a:extLst>
          </p:cNvPr>
          <p:cNvSpPr txBox="1"/>
          <p:nvPr/>
        </p:nvSpPr>
        <p:spPr>
          <a:xfrm>
            <a:off x="553194" y="594161"/>
            <a:ext cx="8840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latin typeface="Aptos" panose="020B0004020202020204" pitchFamily="34" charset="0"/>
              </a:rPr>
              <a:t>4. Asiste a todo y promueve todo</a:t>
            </a:r>
            <a:endParaRPr lang="es-PE" sz="4400" b="1" dirty="0">
              <a:latin typeface="Aptos" panose="020B00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C6FE80-B24A-9B28-14F0-8ECA514B8F71}"/>
              </a:ext>
            </a:extLst>
          </p:cNvPr>
          <p:cNvSpPr txBox="1"/>
          <p:nvPr/>
        </p:nvSpPr>
        <p:spPr>
          <a:xfrm>
            <a:off x="553194" y="1556802"/>
            <a:ext cx="6096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dirty="0"/>
              <a:t>Ya sabemos que asistir a reuniones toma más trabajo que estar sentado en casa con tus pantuflas trabajando en internet. Pero la energía, magia y prueba social que ofrece un evento en vivo no se pueden generar en ningún otro lugar. Los eventos son el pegamento que mantiene tu negocio unido.</a:t>
            </a:r>
          </a:p>
          <a:p>
            <a:endParaRPr lang="es-PE" dirty="0"/>
          </a:p>
          <a:p>
            <a:r>
              <a:rPr lang="es-PE" dirty="0"/>
              <a:t>Asistir a ellos ayuda a crecer tu negocio, te da entrenamiento crucial y te mantiene enfocado. </a:t>
            </a:r>
            <a:r>
              <a:rPr lang="es-PE" b="1" dirty="0"/>
              <a:t>Un indicador principal en tu negocio es el número de empresarios de tu organización que asiste a los eventos. </a:t>
            </a:r>
            <a:r>
              <a:rPr lang="es-PE" dirty="0"/>
              <a:t>Si tú no asistes, probablemente ellos tampoco lo harán.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1156342-FDB1-F4F0-22D9-F50E69659FB6}"/>
              </a:ext>
            </a:extLst>
          </p:cNvPr>
          <p:cNvSpPr txBox="1"/>
          <p:nvPr/>
        </p:nvSpPr>
        <p:spPr>
          <a:xfrm>
            <a:off x="553194" y="4816916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dirty="0"/>
              <a:t>Si alguna vez te preguntan si asistirás a algún evento, tu respuesta debería ser: </a:t>
            </a:r>
            <a:r>
              <a:rPr lang="es-PE" b="1" i="1" dirty="0"/>
              <a:t>“No me preguntes si voy, pregúntame con cuántos voy”.</a:t>
            </a:r>
          </a:p>
        </p:txBody>
      </p:sp>
      <p:pic>
        <p:nvPicPr>
          <p:cNvPr id="8" name="Imagen 7" descr="Un grupo de personas posando delante de una multitud de gente&#10;&#10;El contenido generado por IA puede ser incorrecto.">
            <a:extLst>
              <a:ext uri="{FF2B5EF4-FFF2-40B4-BE49-F238E27FC236}">
                <a16:creationId xmlns:a16="http://schemas.microsoft.com/office/drawing/2014/main" id="{2CBF5D36-CDDF-633E-B66F-8C20958B7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4146" y="1842655"/>
            <a:ext cx="4876800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70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AB144-C6A0-C22C-ECC4-3F3F4B66B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B25DF3C-89AF-391D-B893-3378978D6286}"/>
              </a:ext>
            </a:extLst>
          </p:cNvPr>
          <p:cNvSpPr txBox="1"/>
          <p:nvPr/>
        </p:nvSpPr>
        <p:spPr>
          <a:xfrm>
            <a:off x="553194" y="594161"/>
            <a:ext cx="87940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latin typeface="Aptos" panose="020B0004020202020204" pitchFamily="34" charset="0"/>
              </a:rPr>
              <a:t>5. Invierte un tiempo diario en tu crecimiento y desarrollo personal</a:t>
            </a:r>
            <a:endParaRPr lang="es-PE" sz="4400" b="1" dirty="0">
              <a:latin typeface="Aptos" panose="020B00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2CD2B0E-D000-0027-1E0F-F96666B8433B}"/>
              </a:ext>
            </a:extLst>
          </p:cNvPr>
          <p:cNvSpPr txBox="1"/>
          <p:nvPr/>
        </p:nvSpPr>
        <p:spPr>
          <a:xfrm>
            <a:off x="553194" y="214756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dirty="0"/>
              <a:t>Si existe una verdad, es esta: tu negocio crecerá tan rápido como tú crezcas.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3FD1DA-FAED-002B-11BB-C4DF777671EC}"/>
              </a:ext>
            </a:extLst>
          </p:cNvPr>
          <p:cNvSpPr txBox="1"/>
          <p:nvPr/>
        </p:nvSpPr>
        <p:spPr>
          <a:xfrm>
            <a:off x="553194" y="2900742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dirty="0"/>
              <a:t>Separa un tiempo para esto y hazlo consistentemente. Invierte en entrenamientos, audios, libros y videos que te ayuden a desarrollarte. Mantén audios en tu auto para que los puedas escuchar o consigue un reproductor de audio portátil y úsalo en todo momento; especialmente en tiempos de espera y traslado.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745E39D-4C79-6DA3-2BFA-2278196634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03" t="18990" r="24090" b="21077"/>
          <a:stretch>
            <a:fillRect/>
          </a:stretch>
        </p:blipFill>
        <p:spPr>
          <a:xfrm>
            <a:off x="6096000" y="408852"/>
            <a:ext cx="5735783" cy="34774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5275735-B072-36C8-56F4-385CC794DB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227" t="18452" r="31364" b="51245"/>
          <a:stretch>
            <a:fillRect/>
          </a:stretch>
        </p:blipFill>
        <p:spPr>
          <a:xfrm>
            <a:off x="5929747" y="3993119"/>
            <a:ext cx="5902036" cy="20781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n 11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99AF7B09-A22D-ED11-0C59-F480E44D8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128" b="94648" l="10000" r="90000">
                        <a14:foregroundMark x1="21406" y1="18196" x2="22031" y2="9633"/>
                        <a14:foregroundMark x1="22031" y1="9633" x2="74219" y2="7645"/>
                        <a14:foregroundMark x1="74219" y1="7645" x2="77656" y2="81804"/>
                        <a14:foregroundMark x1="77656" y1="81804" x2="71875" y2="91284"/>
                        <a14:foregroundMark x1="71875" y1="91284" x2="38594" y2="91131"/>
                        <a14:foregroundMark x1="72344" y1="4281" x2="31563" y2="7034"/>
                        <a14:foregroundMark x1="70313" y1="7034" x2="79219" y2="7339"/>
                        <a14:foregroundMark x1="79219" y1="7339" x2="79688" y2="7492"/>
                        <a14:foregroundMark x1="78594" y1="9327" x2="78438" y2="73089"/>
                        <a14:foregroundMark x1="79688" y1="90367" x2="79375" y2="12997"/>
                        <a14:foregroundMark x1="53281" y1="93425" x2="75313" y2="94648"/>
                        <a14:foregroundMark x1="75313" y1="94648" x2="78594" y2="93272"/>
                      </a14:backgroundRemoval>
                    </a14:imgEffect>
                  </a14:imgLayer>
                </a14:imgProps>
              </a:ext>
            </a:extLst>
          </a:blip>
          <a:srcRect l="15164"/>
          <a:stretch>
            <a:fillRect/>
          </a:stretch>
        </p:blipFill>
        <p:spPr>
          <a:xfrm>
            <a:off x="249381" y="618980"/>
            <a:ext cx="4665783" cy="5620039"/>
          </a:xfrm>
          <a:prstGeom prst="rect">
            <a:avLst/>
          </a:prstGeom>
        </p:spPr>
      </p:pic>
      <p:pic>
        <p:nvPicPr>
          <p:cNvPr id="14" name="Imagen 13" descr="Imagen que contiene interior, monitor, computadora, pantalla&#10;&#10;El contenido generado por IA puede ser incorrecto.">
            <a:extLst>
              <a:ext uri="{FF2B5EF4-FFF2-40B4-BE49-F238E27FC236}">
                <a16:creationId xmlns:a16="http://schemas.microsoft.com/office/drawing/2014/main" id="{C312CE35-9C60-44B8-3C67-107948FC67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2359" y="560947"/>
            <a:ext cx="3799967" cy="6695762"/>
          </a:xfrm>
          <a:prstGeom prst="rect">
            <a:avLst/>
          </a:prstGeom>
        </p:spPr>
      </p:pic>
      <p:pic>
        <p:nvPicPr>
          <p:cNvPr id="16" name="Imagen 15" descr="Un conjunto de letras blancas en un fondo blanco&#10;&#10;El contenido generado por IA puede ser incorrecto.">
            <a:extLst>
              <a:ext uri="{FF2B5EF4-FFF2-40B4-BE49-F238E27FC236}">
                <a16:creationId xmlns:a16="http://schemas.microsoft.com/office/drawing/2014/main" id="{6CB6D133-BBC5-CC70-7FEC-DA18C48DB7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44" b="89986" l="9753" r="89973">
                        <a14:foregroundMark x1="33929" y1="8181" x2="70055" y2="6065"/>
                        <a14:foregroundMark x1="70055" y1="6065" x2="74176" y2="9309"/>
                        <a14:foregroundMark x1="70742" y1="5501" x2="64973" y2="3244"/>
                        <a14:foregroundMark x1="35165" y1="21580" x2="47802" y2="22426"/>
                        <a14:foregroundMark x1="47802" y1="22426" x2="60852" y2="20733"/>
                        <a14:foregroundMark x1="60852" y1="20733" x2="53984" y2="19182"/>
                        <a14:foregroundMark x1="53984" y1="19182" x2="50137" y2="20028"/>
                        <a14:foregroundMark x1="32005" y1="32017" x2="42582" y2="33427"/>
                        <a14:foregroundMark x1="42582" y1="33427" x2="58929" y2="28209"/>
                        <a14:foregroundMark x1="58929" y1="28209" x2="66209" y2="28773"/>
                        <a14:foregroundMark x1="62225" y1="23413" x2="67033" y2="17348"/>
                        <a14:foregroundMark x1="67033" y1="17348" x2="67033" y2="170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3674" y="786699"/>
            <a:ext cx="7096497" cy="6911287"/>
          </a:xfrm>
          <a:prstGeom prst="rect">
            <a:avLst/>
          </a:prstGeom>
        </p:spPr>
      </p:pic>
      <p:pic>
        <p:nvPicPr>
          <p:cNvPr id="20" name="Imagen 19" descr="Un periódico con la imagen de un hombre&#10;&#10;El contenido generado por IA puede ser incorrecto.">
            <a:extLst>
              <a:ext uri="{FF2B5EF4-FFF2-40B4-BE49-F238E27FC236}">
                <a16:creationId xmlns:a16="http://schemas.microsoft.com/office/drawing/2014/main" id="{4FB75D33-BC56-DC7C-CB0B-0BA53D0390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8156" y="1883124"/>
            <a:ext cx="5683844" cy="471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99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0D8EB-2639-FDF8-8A5E-D5C4D08B7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8E48C62-311B-EA1D-6431-7631A65CB347}"/>
              </a:ext>
            </a:extLst>
          </p:cNvPr>
          <p:cNvSpPr txBox="1"/>
          <p:nvPr/>
        </p:nvSpPr>
        <p:spPr>
          <a:xfrm>
            <a:off x="553194" y="594161"/>
            <a:ext cx="56721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latin typeface="Aptos" panose="020B0004020202020204" pitchFamily="34" charset="0"/>
              </a:rPr>
              <a:t>6. Déjate enseñar</a:t>
            </a:r>
            <a:endParaRPr lang="es-PE" sz="4400" b="1" dirty="0">
              <a:latin typeface="Aptos" panose="020B00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6EC5434-6ABD-4B5A-5185-E0A114E863E0}"/>
              </a:ext>
            </a:extLst>
          </p:cNvPr>
          <p:cNvSpPr txBox="1"/>
          <p:nvPr/>
        </p:nvSpPr>
        <p:spPr>
          <a:xfrm>
            <a:off x="562430" y="1611898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dirty="0"/>
              <a:t>Si quieres construir tu negocio en la manera más rápida posible, debes ser buen alumno y estar dispuesto a ser aconsejado.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E85EF62-7410-1C03-D96C-71793FD4B0E1}"/>
              </a:ext>
            </a:extLst>
          </p:cNvPr>
          <p:cNvSpPr txBox="1"/>
          <p:nvPr/>
        </p:nvSpPr>
        <p:spPr>
          <a:xfrm>
            <a:off x="562430" y="2783524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dirty="0"/>
              <a:t>Tu línea de patrocinio ha aprendido un sistema y las estrategias que funcionan mejor en tu negocio. Ellos trabajarán contigo y te enseñarán todo lo que saben sin cobrarte un centavo. Tu línea de patrocinio es heredera de toda la experiencia de muchas generaciones de Empresarios Profesionales experimentados. Aprende de ellos.</a:t>
            </a:r>
          </a:p>
        </p:txBody>
      </p:sp>
      <p:pic>
        <p:nvPicPr>
          <p:cNvPr id="8" name="Imagen 7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DE600907-AA73-DBB8-D10C-2FE111D72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3527" y="366955"/>
            <a:ext cx="4797780" cy="2489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n 9" descr="Tabla&#10;&#10;El contenido generado por IA puede ser incorrecto.">
            <a:extLst>
              <a:ext uri="{FF2B5EF4-FFF2-40B4-BE49-F238E27FC236}">
                <a16:creationId xmlns:a16="http://schemas.microsoft.com/office/drawing/2014/main" id="{B32E65F2-4EBC-08CE-93E5-3FF9F4687C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10" b="18653"/>
          <a:stretch>
            <a:fillRect/>
          </a:stretch>
        </p:blipFill>
        <p:spPr>
          <a:xfrm>
            <a:off x="9199419" y="2535227"/>
            <a:ext cx="2430152" cy="4137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C040CE2-9B0E-46C6-01C0-A33E2177DD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872" r="2466" b="12458"/>
          <a:stretch>
            <a:fillRect/>
          </a:stretch>
        </p:blipFill>
        <p:spPr>
          <a:xfrm>
            <a:off x="1662546" y="3301677"/>
            <a:ext cx="7347016" cy="3121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n 13" descr="Interfaz de usuario gráfica, Texto, Aplicación, Correo electrónico&#10;&#10;El contenido generado por IA puede ser incorrecto.">
            <a:extLst>
              <a:ext uri="{FF2B5EF4-FFF2-40B4-BE49-F238E27FC236}">
                <a16:creationId xmlns:a16="http://schemas.microsoft.com/office/drawing/2014/main" id="{C6DFD8C1-957F-BC11-6815-9C8D093AA6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573" y="366955"/>
            <a:ext cx="3715239" cy="62638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EA296DA-180E-DEA2-27B7-57C2AD7A85A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075" t="28283" r="37651" b="21347"/>
          <a:stretch>
            <a:fillRect/>
          </a:stretch>
        </p:blipFill>
        <p:spPr>
          <a:xfrm>
            <a:off x="352636" y="2207491"/>
            <a:ext cx="3755111" cy="2035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4001EA0C-A56E-E751-F09D-296712E21D6A}"/>
              </a:ext>
            </a:extLst>
          </p:cNvPr>
          <p:cNvSpPr/>
          <p:nvPr/>
        </p:nvSpPr>
        <p:spPr>
          <a:xfrm>
            <a:off x="4402297" y="1980237"/>
            <a:ext cx="4292779" cy="2489885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i="1" dirty="0"/>
              <a:t>“Yo leo libros de personas que están haciendo el negocio actualmente y lo han logrado, no de personas que hablan de lo que nosotros hacemos”</a:t>
            </a:r>
          </a:p>
          <a:p>
            <a:pPr algn="ctr"/>
            <a:r>
              <a:rPr lang="es-PE" dirty="0"/>
              <a:t>Luca Melloni</a:t>
            </a:r>
          </a:p>
        </p:txBody>
      </p:sp>
    </p:spTree>
    <p:extLst>
      <p:ext uri="{BB962C8B-B14F-4D97-AF65-F5344CB8AC3E}">
        <p14:creationId xmlns:p14="http://schemas.microsoft.com/office/powerpoint/2010/main" val="343300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D0E62-2E0C-A031-868E-10496F79D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FA97ECC-726A-DE0B-2F30-1F53BAAA2F38}"/>
              </a:ext>
            </a:extLst>
          </p:cNvPr>
          <p:cNvSpPr txBox="1"/>
          <p:nvPr/>
        </p:nvSpPr>
        <p:spPr>
          <a:xfrm>
            <a:off x="543957" y="566452"/>
            <a:ext cx="71083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latin typeface="Aptos" panose="020B0004020202020204" pitchFamily="34" charset="0"/>
              </a:rPr>
              <a:t>7. Practica la edificación</a:t>
            </a:r>
            <a:endParaRPr lang="es-PE" sz="4400" b="1" dirty="0">
              <a:latin typeface="Aptos" panose="020B00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0BEAB1D-FB2F-EF95-7139-4D0B4DFC2943}"/>
              </a:ext>
            </a:extLst>
          </p:cNvPr>
          <p:cNvSpPr txBox="1"/>
          <p:nvPr/>
        </p:nvSpPr>
        <p:spPr>
          <a:xfrm>
            <a:off x="543957" y="1584281"/>
            <a:ext cx="6096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dirty="0"/>
              <a:t>Un Empresario FuXion aprende que debe edificar a su línea de patrocinio. Por edificar queremos decir “construir”. Señala las cualidades y los logros de tus patrocinadores, esto hace que ellos sean más eficaces cuando te apoyan con tus invitados y tus socios; así le prestarán la adecuada atención.</a:t>
            </a:r>
          </a:p>
          <a:p>
            <a:endParaRPr lang="es-PE" dirty="0"/>
          </a:p>
          <a:p>
            <a:r>
              <a:rPr lang="es-PE" dirty="0"/>
              <a:t>El Empresario FuXion profesional se cuida de quejas, habladurías, chismes, “hablar mal del ausente”, y siempre procura que su boca salga palabra edificante (Efesios 4, 29)</a:t>
            </a:r>
          </a:p>
          <a:p>
            <a:endParaRPr lang="es-PE" dirty="0"/>
          </a:p>
          <a:p>
            <a:r>
              <a:rPr lang="es-PE" dirty="0"/>
              <a:t>No sólo se trata de no hablar mal de nadie. Se trata de hablar bien de todos.</a:t>
            </a:r>
          </a:p>
        </p:txBody>
      </p:sp>
      <p:pic>
        <p:nvPicPr>
          <p:cNvPr id="6" name="Imagen 5" descr="Una persona con los brazos abiertos&#10;&#10;El contenido generado por IA puede ser incorrecto.">
            <a:extLst>
              <a:ext uri="{FF2B5EF4-FFF2-40B4-BE49-F238E27FC236}">
                <a16:creationId xmlns:a16="http://schemas.microsoft.com/office/drawing/2014/main" id="{3BF283F3-32EA-3FC7-2E60-EFB9E2BF5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0135" y="1230745"/>
            <a:ext cx="4629727" cy="46297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341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50FB2-75B6-9C9B-05A3-070608503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E6B014D-7161-8169-F3D1-25E037FC33A4}"/>
              </a:ext>
            </a:extLst>
          </p:cNvPr>
          <p:cNvSpPr txBox="1"/>
          <p:nvPr/>
        </p:nvSpPr>
        <p:spPr>
          <a:xfrm>
            <a:off x="543957" y="566452"/>
            <a:ext cx="48962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latin typeface="Aptos" panose="020B0004020202020204" pitchFamily="34" charset="0"/>
              </a:rPr>
              <a:t>8. Sé responsable y no víctima</a:t>
            </a:r>
            <a:endParaRPr lang="es-PE" sz="4400" b="1" dirty="0">
              <a:latin typeface="Aptos" panose="020B00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D73A47C-BD27-3E8F-1B83-1E439108EB17}"/>
              </a:ext>
            </a:extLst>
          </p:cNvPr>
          <p:cNvSpPr txBox="1"/>
          <p:nvPr/>
        </p:nvSpPr>
        <p:spPr>
          <a:xfrm>
            <a:off x="543957" y="2230917"/>
            <a:ext cx="545239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dirty="0"/>
              <a:t>El Mercadeo en Red es un negocio de relaciones; y las relaciones operan en base a la confianza. Para ganar y mantener esa confianza, </a:t>
            </a:r>
            <a:r>
              <a:rPr lang="es-PE" b="1" dirty="0"/>
              <a:t>debes ser responsable</a:t>
            </a:r>
            <a:r>
              <a:rPr lang="es-PE" dirty="0"/>
              <a:t>. La responsabilidad también significa que cuando nos comprometemos a trabajar con alguien, cumplimos; y cuando nos comprometemos a asistir a un evento, estamos allí - puntuales.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07BF1CD-0A86-1CCB-1B09-53D4FC61F1D8}"/>
              </a:ext>
            </a:extLst>
          </p:cNvPr>
          <p:cNvSpPr txBox="1"/>
          <p:nvPr/>
        </p:nvSpPr>
        <p:spPr>
          <a:xfrm>
            <a:off x="543957" y="4483014"/>
            <a:ext cx="54523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dirty="0"/>
              <a:t>Di la verdad, edifica a los demás, no sobrevendas, respeta los invitados de otros y </a:t>
            </a:r>
            <a:r>
              <a:rPr lang="es-PE" b="1" dirty="0"/>
              <a:t>sé una persona digna de seguir y modelar, tanto en el negocio como en lo personal.</a:t>
            </a:r>
          </a:p>
        </p:txBody>
      </p:sp>
      <p:pic>
        <p:nvPicPr>
          <p:cNvPr id="10" name="Imagen 9" descr="Un par de personas de pie&#10;&#10;El contenido generado por IA puede ser incorrecto.">
            <a:extLst>
              <a:ext uri="{FF2B5EF4-FFF2-40B4-BE49-F238E27FC236}">
                <a16:creationId xmlns:a16="http://schemas.microsoft.com/office/drawing/2014/main" id="{0925F915-448D-7E53-C2E7-ECD5DAA7F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2409" y="548867"/>
            <a:ext cx="9437323" cy="629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97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99BA6-1938-BC57-C38E-524B64661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BB1E6D5-EFF6-347F-BDA9-0302B460B113}"/>
              </a:ext>
            </a:extLst>
          </p:cNvPr>
          <p:cNvSpPr txBox="1"/>
          <p:nvPr/>
        </p:nvSpPr>
        <p:spPr>
          <a:xfrm>
            <a:off x="543957" y="566452"/>
            <a:ext cx="53857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latin typeface="Aptos" panose="020B0004020202020204" pitchFamily="34" charset="0"/>
              </a:rPr>
              <a:t>9. Sigue el sistema</a:t>
            </a:r>
            <a:endParaRPr lang="es-PE" sz="4400" b="1" dirty="0">
              <a:latin typeface="Aptos" panose="020B00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A346975-51DC-EC22-2CA1-5EFD2879AAC6}"/>
              </a:ext>
            </a:extLst>
          </p:cNvPr>
          <p:cNvSpPr txBox="1"/>
          <p:nvPr/>
        </p:nvSpPr>
        <p:spPr>
          <a:xfrm>
            <a:off x="543957" y="1805908"/>
            <a:ext cx="577371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dirty="0"/>
              <a:t>Los Empresarios Profesionales comprenden que los "llaneros solitarios" pueden tener éxito; inicialmente. Pero no tendrán éxito a largo plazo. Para tener ingresos residuales y libertad financiera, debes seguir paso a paso un sistema duplicable.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D4B2E07-93DF-4650-042D-4C714DA25D66}"/>
              </a:ext>
            </a:extLst>
          </p:cNvPr>
          <p:cNvSpPr txBox="1"/>
          <p:nvPr/>
        </p:nvSpPr>
        <p:spPr>
          <a:xfrm>
            <a:off x="543957" y="3569563"/>
            <a:ext cx="577371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dirty="0"/>
              <a:t>Tú línea de patrocinio ha aprendido lo que funciona de forma duplicable y lo que no. Sigue el sistema y tendrás como recurso a tu disposición toda una línea de patrocinio apoyándote. Si cambias el sistema, pierdes los beneficios de tener todos estos recursos a tu disposición. ¡Siempre sigue el sistema!</a:t>
            </a:r>
          </a:p>
        </p:txBody>
      </p:sp>
      <p:pic>
        <p:nvPicPr>
          <p:cNvPr id="8" name="Imagen 7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3A1A6FB5-2915-4F3F-F569-5A69D685EF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979" b="9571"/>
          <a:stretch>
            <a:fillRect/>
          </a:stretch>
        </p:blipFill>
        <p:spPr>
          <a:xfrm>
            <a:off x="6538025" y="1230594"/>
            <a:ext cx="5110018" cy="4264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936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CA1FD-06C4-A602-9F6E-7E9A61309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 edificio de piedra&#10;&#10;El contenido generado por IA puede ser incorrecto.">
            <a:extLst>
              <a:ext uri="{FF2B5EF4-FFF2-40B4-BE49-F238E27FC236}">
                <a16:creationId xmlns:a16="http://schemas.microsoft.com/office/drawing/2014/main" id="{6C776D93-9E63-4B22-5925-C1F598E9A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458" y="618202"/>
            <a:ext cx="7229856" cy="50811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85306F8-7CA5-5C4E-9E91-0DFF4B186619}"/>
              </a:ext>
            </a:extLst>
          </p:cNvPr>
          <p:cNvSpPr txBox="1"/>
          <p:nvPr/>
        </p:nvSpPr>
        <p:spPr>
          <a:xfrm>
            <a:off x="8098972" y="785401"/>
            <a:ext cx="37246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Los Principios no son </a:t>
            </a:r>
            <a:r>
              <a:rPr lang="es-PE" dirty="0" err="1"/>
              <a:t>tips</a:t>
            </a:r>
            <a:r>
              <a:rPr lang="es-PE" dirty="0"/>
              <a:t>, ni consejos aislados.</a:t>
            </a:r>
          </a:p>
          <a:p>
            <a:endParaRPr lang="es-PE" dirty="0"/>
          </a:p>
          <a:p>
            <a:r>
              <a:rPr lang="es-PE" dirty="0"/>
              <a:t>Son las columnas inamovibles de la construcción de este Negocio.</a:t>
            </a:r>
          </a:p>
          <a:p>
            <a:endParaRPr lang="es-PE" dirty="0"/>
          </a:p>
          <a:p>
            <a:r>
              <a:rPr lang="es-PE" dirty="0"/>
              <a:t>Son la base fundamental de la vida de los </a:t>
            </a:r>
            <a:r>
              <a:rPr lang="es-PE" dirty="0" err="1"/>
              <a:t>networkers</a:t>
            </a:r>
            <a:r>
              <a:rPr lang="es-PE" dirty="0"/>
              <a:t> más exitosos del mundo. Lee el siguiente enunciado con mucha atención.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4652B022-E661-463B-595A-A81E4FA6A06C}"/>
              </a:ext>
            </a:extLst>
          </p:cNvPr>
          <p:cNvSpPr/>
          <p:nvPr/>
        </p:nvSpPr>
        <p:spPr>
          <a:xfrm>
            <a:off x="7990114" y="3984171"/>
            <a:ext cx="3984172" cy="171515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Si vives los Nueve Principios, es IMPOSIBLE que te vaya mal. Si sientes que te está yendo mal, es porque no vives uno o varios Principios.</a:t>
            </a:r>
          </a:p>
        </p:txBody>
      </p:sp>
    </p:spTree>
    <p:extLst>
      <p:ext uri="{BB962C8B-B14F-4D97-AF65-F5344CB8AC3E}">
        <p14:creationId xmlns:p14="http://schemas.microsoft.com/office/powerpoint/2010/main" val="136727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60174-0823-37EA-D71D-4E81E8854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993284D-BF00-A44D-5667-8757D399B3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076" t="11986" r="36136" b="16498"/>
          <a:stretch>
            <a:fillRect/>
          </a:stretch>
        </p:blipFill>
        <p:spPr>
          <a:xfrm>
            <a:off x="397163" y="1154373"/>
            <a:ext cx="3509819" cy="4904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AAAF7D0-C5A4-46E7-8ECA-1E13322D85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152" t="23300" r="36060" b="5185"/>
          <a:stretch>
            <a:fillRect/>
          </a:stretch>
        </p:blipFill>
        <p:spPr>
          <a:xfrm>
            <a:off x="4017818" y="1154372"/>
            <a:ext cx="3509820" cy="4904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5CD4961-6710-2907-B12D-3023E93CD9B2}"/>
              </a:ext>
            </a:extLst>
          </p:cNvPr>
          <p:cNvSpPr txBox="1"/>
          <p:nvPr/>
        </p:nvSpPr>
        <p:spPr>
          <a:xfrm>
            <a:off x="2571339" y="255622"/>
            <a:ext cx="71083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latin typeface="Aptos" panose="020B0004020202020204" pitchFamily="34" charset="0"/>
              </a:rPr>
              <a:t>Autoevaluación</a:t>
            </a:r>
            <a:endParaRPr lang="es-PE" sz="4400" b="1" dirty="0">
              <a:latin typeface="Aptos" panose="020B00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55C7EEA-5F2D-C16F-60A1-3614DCC3306B}"/>
              </a:ext>
            </a:extLst>
          </p:cNvPr>
          <p:cNvSpPr txBox="1"/>
          <p:nvPr/>
        </p:nvSpPr>
        <p:spPr>
          <a:xfrm>
            <a:off x="8201891" y="1879810"/>
            <a:ext cx="350982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dirty="0"/>
              <a:t>Usa estos 9 Principios para una Herramienta de Autoevaluación y también de Evaluación con tu Patrocinador o Línea ascendente. </a:t>
            </a:r>
          </a:p>
          <a:p>
            <a:endParaRPr lang="es-PE" dirty="0"/>
          </a:p>
          <a:p>
            <a:r>
              <a:rPr lang="es-PE" dirty="0"/>
              <a:t>Déjate llevar por el sistema y sigue en tu camino de transformación hacia el Diamante y más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F446038-5A71-42B3-73E7-05F00BEC7E9D}"/>
              </a:ext>
            </a:extLst>
          </p:cNvPr>
          <p:cNvSpPr txBox="1"/>
          <p:nvPr/>
        </p:nvSpPr>
        <p:spPr>
          <a:xfrm>
            <a:off x="8201891" y="4428897"/>
            <a:ext cx="34266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b="1" i="1" dirty="0"/>
              <a:t>¡Gracias!</a:t>
            </a:r>
          </a:p>
        </p:txBody>
      </p:sp>
    </p:spTree>
    <p:extLst>
      <p:ext uri="{BB962C8B-B14F-4D97-AF65-F5344CB8AC3E}">
        <p14:creationId xmlns:p14="http://schemas.microsoft.com/office/powerpoint/2010/main" val="413331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1382</TotalTime>
  <Words>1184</Words>
  <Application>Microsoft Office PowerPoint</Application>
  <PresentationFormat>Panorámica</PresentationFormat>
  <Paragraphs>72</Paragraphs>
  <Slides>16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Aptos</vt:lpstr>
      <vt:lpstr>Arial</vt:lpstr>
      <vt:lpstr>Arial Black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Victor Hugo De la Calle</cp:lastModifiedBy>
  <cp:revision>96</cp:revision>
  <dcterms:created xsi:type="dcterms:W3CDTF">2023-04-10T00:47:57Z</dcterms:created>
  <dcterms:modified xsi:type="dcterms:W3CDTF">2026-09-03T12:41:47Z</dcterms:modified>
</cp:coreProperties>
</file>